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3" r:id="rId2"/>
    <p:sldId id="292" r:id="rId3"/>
    <p:sldId id="284" r:id="rId4"/>
    <p:sldId id="287" r:id="rId5"/>
    <p:sldId id="267" r:id="rId6"/>
    <p:sldId id="288" r:id="rId7"/>
    <p:sldId id="289" r:id="rId8"/>
    <p:sldId id="286" r:id="rId9"/>
    <p:sldId id="290" r:id="rId10"/>
    <p:sldId id="280" r:id="rId11"/>
    <p:sldId id="291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822"/>
    <a:srgbClr val="FF1813"/>
    <a:srgbClr val="E72C5E"/>
    <a:srgbClr val="D6C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94" autoAdjust="0"/>
    <p:restoredTop sz="73333" autoAdjust="0"/>
  </p:normalViewPr>
  <p:slideViewPr>
    <p:cSldViewPr>
      <p:cViewPr varScale="1">
        <p:scale>
          <a:sx n="103" d="100"/>
          <a:sy n="103" d="100"/>
        </p:scale>
        <p:origin x="-126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D628D-9B0D-D04B-9FDD-FE97EC2D39C6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6BFC-6E6F-4641-B81F-AED79724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Hollyhock </a:t>
            </a:r>
            <a:r>
              <a:rPr lang="mr-IN" baseline="0" dirty="0" smtClean="0"/>
              <a:t>–</a:t>
            </a:r>
            <a:r>
              <a:rPr lang="en-US" baseline="0" dirty="0" smtClean="0"/>
              <a:t> Vancouver Island </a:t>
            </a:r>
            <a:r>
              <a:rPr lang="mr-IN" baseline="0" dirty="0" smtClean="0"/>
              <a:t>–</a:t>
            </a:r>
            <a:r>
              <a:rPr lang="en-US" baseline="0" dirty="0" smtClean="0"/>
              <a:t> hot tub moment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Without that moment  - never seen the northern lights, </a:t>
            </a:r>
            <a:r>
              <a:rPr lang="en-US" baseline="0" dirty="0" err="1" smtClean="0"/>
              <a:t>bioluminescnece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6BFC-6E6F-4641-B81F-AED79724B6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37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olidFill>
                <a:schemeClr val="bg1"/>
              </a:solidFill>
            </a:endParaRPr>
          </a:p>
          <a:p>
            <a:r>
              <a:rPr lang="en-US" baseline="0" dirty="0" smtClean="0">
                <a:solidFill>
                  <a:schemeClr val="bg1"/>
                </a:solidFill>
              </a:rPr>
              <a:t> </a:t>
            </a:r>
          </a:p>
          <a:p>
            <a:endParaRPr lang="en-US" baseline="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6BFC-6E6F-4641-B81F-AED79724B6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37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Gander Newfoundland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6BFC-6E6F-4641-B81F-AED79724B6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1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How many of you have had a dark difficult </a:t>
            </a:r>
            <a:r>
              <a:rPr lang="en-US" baseline="0" dirty="0" err="1" smtClean="0"/>
              <a:t>htought</a:t>
            </a:r>
            <a:r>
              <a:rPr lang="en-US" baseline="0" dirty="0" smtClean="0"/>
              <a:t> recently about your country and it’s future?</a:t>
            </a:r>
          </a:p>
          <a:p>
            <a:r>
              <a:rPr lang="en-US" baseline="0" dirty="0" smtClean="0"/>
              <a:t>How many of us are </a:t>
            </a:r>
            <a:r>
              <a:rPr lang="en-US" baseline="0" dirty="0" err="1" smtClean="0"/>
              <a:t>worreid</a:t>
            </a:r>
            <a:r>
              <a:rPr lang="en-US" baseline="0" dirty="0" smtClean="0"/>
              <a:t> about the generations of the young </a:t>
            </a:r>
            <a:r>
              <a:rPr lang="mr-IN" baseline="0" dirty="0" smtClean="0"/>
              <a:t>–</a:t>
            </a:r>
            <a:r>
              <a:rPr lang="en-US" baseline="0" dirty="0" smtClean="0"/>
              <a:t> their depression, anxiety, </a:t>
            </a:r>
            <a:r>
              <a:rPr lang="en-US" baseline="0" dirty="0" err="1" smtClean="0"/>
              <a:t>suicidaliyt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in this country their </a:t>
            </a:r>
            <a:r>
              <a:rPr lang="en-US" baseline="0" dirty="0" err="1" smtClean="0"/>
              <a:t>saftey</a:t>
            </a:r>
            <a:r>
              <a:rPr lang="en-US" baseline="0" dirty="0" smtClean="0"/>
              <a:t> guns in school</a:t>
            </a:r>
          </a:p>
          <a:p>
            <a:r>
              <a:rPr lang="en-US" baseline="0" dirty="0" smtClean="0"/>
              <a:t>How many of us look in the mirror and think </a:t>
            </a:r>
            <a:r>
              <a:rPr lang="mr-IN" baseline="0" dirty="0" smtClean="0"/>
              <a:t>–</a:t>
            </a:r>
            <a:r>
              <a:rPr lang="en-US" baseline="0" dirty="0" smtClean="0"/>
              <a:t> really</a:t>
            </a:r>
            <a:r>
              <a:rPr lang="mr-IN" baseline="0" dirty="0" smtClean="0"/>
              <a:t>…</a:t>
            </a:r>
            <a:r>
              <a:rPr lang="en-US" baseline="0" dirty="0" smtClean="0"/>
              <a:t>this is what I have to deal with now?</a:t>
            </a:r>
          </a:p>
          <a:p>
            <a:r>
              <a:rPr lang="en-US" baseline="0" dirty="0" smtClean="0"/>
              <a:t>Annoying relatives, difficult </a:t>
            </a:r>
            <a:r>
              <a:rPr lang="en-US" baseline="0" dirty="0" err="1" smtClean="0"/>
              <a:t>colleages</a:t>
            </a:r>
            <a:r>
              <a:rPr lang="en-US" baseline="0" dirty="0" smtClean="0"/>
              <a:t>, betrayal, illness, divorce</a:t>
            </a:r>
            <a:r>
              <a:rPr lang="mr-IN" baseline="0" dirty="0" smtClean="0"/>
              <a:t>…</a:t>
            </a:r>
            <a:r>
              <a:rPr lang="en-US" baseline="0" dirty="0" smtClean="0"/>
              <a:t>mountain lions on the trail</a:t>
            </a:r>
            <a:r>
              <a:rPr lang="mr-IN" baseline="0" dirty="0" smtClean="0"/>
              <a:t>…</a:t>
            </a:r>
            <a:r>
              <a:rPr lang="en-US" baseline="0" dirty="0" err="1" smtClean="0"/>
              <a:t>lifecan</a:t>
            </a:r>
            <a:r>
              <a:rPr lang="en-US" baseline="0" dirty="0" smtClean="0"/>
              <a:t> be dark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6BFC-6E6F-4641-B81F-AED79724B6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37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Positivity builds Success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Broaden and Build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brains are at our best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94FE0D-26E9-0543-87F4-4E34449551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6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94FE0D-26E9-0543-87F4-4E34449551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Jumpers</a:t>
            </a:r>
          </a:p>
          <a:p>
            <a:r>
              <a:rPr lang="en-US" dirty="0" err="1" smtClean="0"/>
              <a:t>Catatrophize</a:t>
            </a:r>
            <a:endParaRPr lang="en-US" dirty="0" smtClean="0"/>
          </a:p>
          <a:p>
            <a:r>
              <a:rPr lang="en-US" dirty="0" smtClean="0"/>
              <a:t>Max/Min</a:t>
            </a:r>
          </a:p>
          <a:p>
            <a:r>
              <a:rPr lang="en-US" dirty="0" smtClean="0"/>
              <a:t>Personalize</a:t>
            </a:r>
          </a:p>
          <a:p>
            <a:r>
              <a:rPr lang="en-US" dirty="0" smtClean="0"/>
              <a:t>Externalize</a:t>
            </a:r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6BFC-6E6F-4641-B81F-AED79724B6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6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Jumpers</a:t>
            </a:r>
          </a:p>
          <a:p>
            <a:r>
              <a:rPr lang="en-US" dirty="0" err="1" smtClean="0"/>
              <a:t>Catatrophize</a:t>
            </a:r>
            <a:endParaRPr lang="en-US" dirty="0" smtClean="0"/>
          </a:p>
          <a:p>
            <a:r>
              <a:rPr lang="en-US" dirty="0" smtClean="0"/>
              <a:t>Max/Min</a:t>
            </a:r>
          </a:p>
          <a:p>
            <a:r>
              <a:rPr lang="en-US" dirty="0" smtClean="0"/>
              <a:t>Personalize</a:t>
            </a:r>
          </a:p>
          <a:p>
            <a:r>
              <a:rPr lang="en-US" smtClean="0"/>
              <a:t>Externalize</a:t>
            </a:r>
            <a:endParaRPr lang="en-US" dirty="0" smtClean="0"/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6BFC-6E6F-4641-B81F-AED79724B6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6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6BFC-6E6F-4641-B81F-AED79724B6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69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</a:t>
            </a:r>
            <a:r>
              <a:rPr lang="en-US" baseline="0" dirty="0" smtClean="0"/>
              <a:t> in the AND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6BFC-6E6F-4641-B81F-AED79724B6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39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olidFill>
                <a:schemeClr val="bg1"/>
              </a:solidFill>
            </a:endParaRPr>
          </a:p>
          <a:p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smtClean="0">
                <a:solidFill>
                  <a:schemeClr val="bg1"/>
                </a:solidFill>
              </a:rPr>
              <a:t>Activates Who we Are At our best</a:t>
            </a:r>
            <a:endParaRPr lang="en-US" baseline="0" dirty="0" smtClean="0">
              <a:solidFill>
                <a:schemeClr val="bg1"/>
              </a:solidFill>
            </a:endParaRPr>
          </a:p>
          <a:p>
            <a:endParaRPr lang="en-US" baseline="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6BFC-6E6F-4641-B81F-AED79724B6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3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5/22/19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5/22/19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5/22/19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5/22/19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5/22/19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5/22/19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5/22/19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5/22/19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5/22/19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5/22/19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B410-608A-44F5-8A54-0334A5011B82}" type="datetimeFigureOut">
              <a:rPr lang="en-US" smtClean="0"/>
              <a:t>5/22/19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1B410-608A-44F5-8A54-0334A5011B82}" type="datetimeFigureOut">
              <a:rPr lang="en-US" smtClean="0"/>
              <a:t>5/22/19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47AA7-94A2-45C5-82EC-FB10B76B397C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orthern lights 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2787774"/>
            <a:ext cx="562703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FFFFFF"/>
                </a:solidFill>
              </a:rPr>
              <a:t>The Wisdom of Change: 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Positivity and Resilience Under Stress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3514" y="4200365"/>
            <a:ext cx="2750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Maria Sirois, </a:t>
            </a:r>
            <a:r>
              <a:rPr lang="en-US" dirty="0" err="1">
                <a:solidFill>
                  <a:srgbClr val="FFFFFF"/>
                </a:solidFill>
              </a:rPr>
              <a:t>Psy.D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 algn="r"/>
            <a:r>
              <a:rPr lang="en-US" dirty="0" err="1">
                <a:solidFill>
                  <a:srgbClr val="FFFFFF"/>
                </a:solidFill>
              </a:rPr>
              <a:t>msirois@wholeleader.com</a:t>
            </a:r>
            <a:endParaRPr lang="en-AU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3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intsugi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99542"/>
            <a:ext cx="4392488" cy="5020022"/>
          </a:xfrm>
          <a:prstGeom prst="rect">
            <a:avLst/>
          </a:prstGeom>
        </p:spPr>
      </p:pic>
      <p:pic>
        <p:nvPicPr>
          <p:cNvPr id="7" name="Picture 6" descr="gold lin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80" y="843558"/>
            <a:ext cx="9179980" cy="4692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27560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Imperfect and Magnificent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3795886"/>
            <a:ext cx="3210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Anxious and Hopeful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299942"/>
            <a:ext cx="64508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Broken and Whole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19548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  <a:r>
              <a:rPr lang="en-US" sz="4000" b="1" dirty="0" smtClean="0">
                <a:solidFill>
                  <a:srgbClr val="FF0000"/>
                </a:solidFill>
              </a:rPr>
              <a:t>.  Live Into Paradox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859782"/>
            <a:ext cx="331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Vulnerable and Brave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364" y="2139702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Failed and Growing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8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5.  Care for the Self to Care for Others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859782"/>
            <a:ext cx="374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		</a:t>
            </a:r>
            <a:endParaRPr lang="en-US" sz="2800" b="1" dirty="0"/>
          </a:p>
        </p:txBody>
      </p:sp>
      <p:pic>
        <p:nvPicPr>
          <p:cNvPr id="4" name="Content Placeholder 3" descr="hand holding light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0" b="19100"/>
          <a:stretch>
            <a:fillRect/>
          </a:stretch>
        </p:blipFill>
        <p:spPr>
          <a:xfrm>
            <a:off x="0" y="1059582"/>
            <a:ext cx="9144000" cy="4083918"/>
          </a:xfrm>
        </p:spPr>
      </p:pic>
      <p:sp>
        <p:nvSpPr>
          <p:cNvPr id="3" name="TextBox 2"/>
          <p:cNvSpPr txBox="1"/>
          <p:nvPr/>
        </p:nvSpPr>
        <p:spPr>
          <a:xfrm>
            <a:off x="5220072" y="2314469"/>
            <a:ext cx="39239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n-US" sz="2800" b="1" dirty="0" smtClean="0">
                <a:solidFill>
                  <a:srgbClr val="FFFFFF"/>
                </a:solidFill>
              </a:rPr>
              <a:t>Self Esteem (Courage)</a:t>
            </a:r>
          </a:p>
          <a:p>
            <a:endParaRPr lang="en-US" sz="2800" b="1" dirty="0">
              <a:solidFill>
                <a:srgbClr val="FFFFFF"/>
              </a:solidFill>
            </a:endParaRPr>
          </a:p>
          <a:p>
            <a:r>
              <a:rPr lang="en-US" sz="2800" b="1" dirty="0">
                <a:solidFill>
                  <a:srgbClr val="FFFFFF"/>
                </a:solidFill>
              </a:rPr>
              <a:t>Saying No (Boundaries)</a:t>
            </a:r>
          </a:p>
          <a:p>
            <a:endParaRPr lang="en-US" sz="2800" b="1" dirty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Saying Yes (Choose Life)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7614"/>
            <a:ext cx="443793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Self </a:t>
            </a:r>
            <a:r>
              <a:rPr lang="en-US" sz="2800" b="1" smtClean="0">
                <a:solidFill>
                  <a:schemeClr val="bg1"/>
                </a:solidFill>
              </a:rPr>
              <a:t>Care (</a:t>
            </a:r>
            <a:r>
              <a:rPr lang="en-US" sz="2800" b="1" dirty="0">
                <a:solidFill>
                  <a:schemeClr val="bg1"/>
                </a:solidFill>
              </a:rPr>
              <a:t>Nourishment)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Self Regard (Respect) 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Self Compassion (Kindness)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9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orthern lights 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11510"/>
            <a:ext cx="911142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“To be hopeful in bad times is not just foolishly romantic. </a:t>
            </a:r>
          </a:p>
          <a:p>
            <a:r>
              <a:rPr lang="en-US" dirty="0">
                <a:solidFill>
                  <a:schemeClr val="bg1"/>
                </a:solidFill>
              </a:rPr>
              <a:t>It is based on the fact that human history is a history not only of cruelty, </a:t>
            </a:r>
          </a:p>
          <a:p>
            <a:r>
              <a:rPr lang="en-US" dirty="0">
                <a:solidFill>
                  <a:schemeClr val="bg1"/>
                </a:solidFill>
              </a:rPr>
              <a:t>but also of compassion, sacrifice, courage, kindness.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we </a:t>
            </a:r>
            <a:r>
              <a:rPr lang="en-US" dirty="0">
                <a:solidFill>
                  <a:srgbClr val="FF0000"/>
                </a:solidFill>
              </a:rPr>
              <a:t>choose </a:t>
            </a:r>
            <a:r>
              <a:rPr lang="en-US" dirty="0">
                <a:solidFill>
                  <a:schemeClr val="bg1"/>
                </a:solidFill>
              </a:rPr>
              <a:t>to emphasize in this complex history will determine our lives.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If we see only the worst, it destroys our capacity to do something. If we remember </a:t>
            </a:r>
          </a:p>
          <a:p>
            <a:r>
              <a:rPr lang="en-US" dirty="0">
                <a:solidFill>
                  <a:schemeClr val="bg1"/>
                </a:solidFill>
              </a:rPr>
              <a:t>those times and places - and there are so many - where people have behaved magnificently, </a:t>
            </a:r>
          </a:p>
          <a:p>
            <a:r>
              <a:rPr lang="en-US" dirty="0">
                <a:solidFill>
                  <a:schemeClr val="bg1"/>
                </a:solidFill>
              </a:rPr>
              <a:t>this gives us the energy to act, and at least the possibility of sending this spinning top </a:t>
            </a:r>
          </a:p>
          <a:p>
            <a:r>
              <a:rPr lang="en-US" dirty="0">
                <a:solidFill>
                  <a:schemeClr val="bg1"/>
                </a:solidFill>
              </a:rPr>
              <a:t>of the world in a different direction. And if we do act, in however small way, </a:t>
            </a:r>
          </a:p>
          <a:p>
            <a:r>
              <a:rPr lang="en-US" dirty="0">
                <a:solidFill>
                  <a:schemeClr val="bg1"/>
                </a:solidFill>
              </a:rPr>
              <a:t>we don’t have to wait for some grand utopian future.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The future is an infinite succession of presents</a:t>
            </a:r>
            <a:r>
              <a:rPr lang="en-US" dirty="0">
                <a:solidFill>
                  <a:schemeClr val="bg1"/>
                </a:solidFill>
              </a:rPr>
              <a:t>, and to live now as we think human beings </a:t>
            </a:r>
          </a:p>
          <a:p>
            <a:r>
              <a:rPr lang="en-US" dirty="0">
                <a:solidFill>
                  <a:schemeClr val="bg1"/>
                </a:solidFill>
              </a:rPr>
              <a:t>should live, in defiance of all that is bad around us, is itself a marvelous victory.”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Howard </a:t>
            </a:r>
            <a:r>
              <a:rPr lang="en-US" dirty="0" err="1">
                <a:solidFill>
                  <a:schemeClr val="bg1"/>
                </a:solidFill>
              </a:rPr>
              <a:t>Zinn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6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1. Focus on the Good…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oogle_Loon_-_Launch_Even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8" b="14488"/>
          <a:stretch>
            <a:fillRect/>
          </a:stretch>
        </p:blipFill>
        <p:spPr>
          <a:xfrm>
            <a:off x="0" y="1347614"/>
            <a:ext cx="9144000" cy="3970344"/>
          </a:xfrm>
        </p:spPr>
      </p:pic>
      <p:sp>
        <p:nvSpPr>
          <p:cNvPr id="3" name="TextBox 2"/>
          <p:cNvSpPr txBox="1"/>
          <p:nvPr/>
        </p:nvSpPr>
        <p:spPr>
          <a:xfrm>
            <a:off x="1547664" y="1707654"/>
            <a:ext cx="1255562" cy="52321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Delight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2931790"/>
            <a:ext cx="1893556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Passion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3651870"/>
            <a:ext cx="1743250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Joy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3939902"/>
            <a:ext cx="1997398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Curiosity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1995686"/>
            <a:ext cx="965043" cy="52321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Pride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6065" y="1722117"/>
            <a:ext cx="1342621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3768" y="2715766"/>
            <a:ext cx="1962567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Love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422793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Awe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3219822"/>
            <a:ext cx="184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Gratitude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2643758"/>
            <a:ext cx="1324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Kindness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0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1. Focus on the Good…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7" name="Content Placeholder 16" descr="confetti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8" b="19068"/>
          <a:stretch>
            <a:fillRect/>
          </a:stretch>
        </p:blipFill>
        <p:spPr>
          <a:xfrm>
            <a:off x="0" y="1200150"/>
            <a:ext cx="9144000" cy="3943349"/>
          </a:xfrm>
        </p:spPr>
      </p:pic>
      <p:sp>
        <p:nvSpPr>
          <p:cNvPr id="18" name="TextBox 17"/>
          <p:cNvSpPr txBox="1"/>
          <p:nvPr/>
        </p:nvSpPr>
        <p:spPr>
          <a:xfrm>
            <a:off x="467544" y="1635646"/>
            <a:ext cx="4355680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Ask a Better Question</a:t>
            </a:r>
          </a:p>
          <a:p>
            <a:endParaRPr lang="en-US" sz="3200" b="1" dirty="0"/>
          </a:p>
          <a:p>
            <a:r>
              <a:rPr lang="en-US" sz="3200" b="1" dirty="0" smtClean="0"/>
              <a:t>Celebrate Small Wins</a:t>
            </a:r>
          </a:p>
          <a:p>
            <a:endParaRPr lang="en-US" sz="3200" b="1" dirty="0"/>
          </a:p>
          <a:p>
            <a:r>
              <a:rPr lang="en-US" sz="3200" b="1" dirty="0" smtClean="0"/>
              <a:t>Best Moment of the Day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2. Reduce Negative Thoughts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lower antelope cany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598"/>
            <a:ext cx="9144000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7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2. Reduce Negative Thoughts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han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2. Reduce Negative Thoughts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5" y="1203598"/>
            <a:ext cx="7596336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/>
              <a:t>A more likely outcome</a:t>
            </a:r>
            <a:r>
              <a:rPr lang="mr-IN" sz="2400" dirty="0"/>
              <a:t>…</a:t>
            </a:r>
            <a:endParaRPr lang="en-US" sz="2400" dirty="0"/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A more accurate way of seeing this</a:t>
            </a:r>
            <a:r>
              <a:rPr lang="mr-IN" sz="2400" dirty="0"/>
              <a:t>…</a:t>
            </a:r>
            <a:endParaRPr lang="en-US" sz="2400" dirty="0"/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My thoughts are not necessarily true because (list evidence)</a:t>
            </a:r>
            <a:r>
              <a:rPr lang="mr-IN" sz="2400" dirty="0"/>
              <a:t>…</a:t>
            </a:r>
            <a:endParaRPr lang="en-US" sz="2400" dirty="0"/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One possible other </a:t>
            </a:r>
            <a:r>
              <a:rPr lang="en-US" sz="2400" dirty="0" smtClean="0"/>
              <a:t>explanation</a:t>
            </a:r>
            <a:r>
              <a:rPr lang="mr-IN" sz="2400" dirty="0" smtClean="0"/>
              <a:t>…</a:t>
            </a:r>
            <a:endParaRPr lang="en-US" sz="2400" dirty="0"/>
          </a:p>
          <a:p>
            <a:pPr algn="r"/>
            <a:r>
              <a:rPr lang="en-US" sz="2400" dirty="0"/>
              <a:t>			</a:t>
            </a:r>
            <a:r>
              <a:rPr lang="en-US" sz="2000" dirty="0" err="1"/>
              <a:t>Reivich</a:t>
            </a:r>
            <a:r>
              <a:rPr lang="en-US" sz="2000" dirty="0"/>
              <a:t> and </a:t>
            </a:r>
            <a:r>
              <a:rPr lang="en-US" sz="2000" dirty="0" err="1"/>
              <a:t>Shatte</a:t>
            </a:r>
            <a:endParaRPr lang="en-US" sz="2000" dirty="0"/>
          </a:p>
          <a:p>
            <a:pPr algn="r"/>
            <a:r>
              <a:rPr lang="en-US" sz="2000" dirty="0"/>
              <a:t>			The Resilience Factor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6375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 Activate True Hope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The And -- Tato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131590"/>
            <a:ext cx="3857625" cy="4011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31590"/>
            <a:ext cx="2424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Face Reality </a:t>
            </a:r>
          </a:p>
          <a:p>
            <a:r>
              <a:rPr lang="en-US" sz="3600" dirty="0" smtClean="0"/>
              <a:t>As It is</a:t>
            </a:r>
            <a:r>
              <a:rPr lang="mr-IN" sz="3600" dirty="0" smtClean="0"/>
              <a:t>…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2434021"/>
            <a:ext cx="2555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Create a Slightly</a:t>
            </a:r>
          </a:p>
          <a:p>
            <a:r>
              <a:rPr lang="en-US" sz="2800" dirty="0" smtClean="0"/>
              <a:t>Better Future</a:t>
            </a:r>
            <a:r>
              <a:rPr lang="mr-IN" sz="2800" dirty="0" smtClean="0"/>
              <a:t>…</a:t>
            </a:r>
            <a:r>
              <a:rPr lang="en-US" sz="2800" dirty="0" smtClean="0"/>
              <a:t>Each Day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31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9548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  <a:r>
              <a:rPr lang="en-US" sz="4000" b="1" dirty="0" smtClean="0">
                <a:solidFill>
                  <a:srgbClr val="FF0000"/>
                </a:solidFill>
              </a:rPr>
              <a:t>.  Live Into Paradox</a:t>
            </a:r>
            <a:endParaRPr lang="en-US" sz="4000" dirty="0"/>
          </a:p>
        </p:txBody>
      </p:sp>
      <p:pic>
        <p:nvPicPr>
          <p:cNvPr id="3" name="Picture 2" descr="bright blue kintsug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915566"/>
            <a:ext cx="7347857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525</Words>
  <Application>Microsoft Macintosh PowerPoint</Application>
  <PresentationFormat>On-screen Show (16:9)</PresentationFormat>
  <Paragraphs>120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1. Focus on the Good…</vt:lpstr>
      <vt:lpstr>1. Focus on the Good…</vt:lpstr>
      <vt:lpstr>2. Reduce Negative Thoughts</vt:lpstr>
      <vt:lpstr>2. Reduce Negative Thoughts</vt:lpstr>
      <vt:lpstr>2. Reduce Negative Thoughts</vt:lpstr>
      <vt:lpstr>3. Activate True Hope</vt:lpstr>
      <vt:lpstr>PowerPoint Presentation</vt:lpstr>
      <vt:lpstr>PowerPoint Presentation</vt:lpstr>
      <vt:lpstr>5.  Care for the Self to Care for Others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erica</dc:creator>
  <cp:lastModifiedBy>Maria Sirois</cp:lastModifiedBy>
  <cp:revision>86</cp:revision>
  <dcterms:created xsi:type="dcterms:W3CDTF">2015-04-19T23:11:22Z</dcterms:created>
  <dcterms:modified xsi:type="dcterms:W3CDTF">2019-05-22T12:04:49Z</dcterms:modified>
</cp:coreProperties>
</file>