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6" r:id="rId11"/>
    <p:sldId id="267" r:id="rId12"/>
    <p:sldId id="265" r:id="rId13"/>
    <p:sldId id="268" r:id="rId14"/>
    <p:sldId id="270" r:id="rId15"/>
    <p:sldId id="269" r:id="rId16"/>
    <p:sldId id="280" r:id="rId17"/>
    <p:sldId id="271" r:id="rId18"/>
    <p:sldId id="272" r:id="rId19"/>
    <p:sldId id="273" r:id="rId20"/>
    <p:sldId id="276" r:id="rId21"/>
    <p:sldId id="277" r:id="rId22"/>
    <p:sldId id="278" r:id="rId23"/>
    <p:sldId id="279" r:id="rId24"/>
    <p:sldId id="281" r:id="rId25"/>
    <p:sldId id="287" r:id="rId26"/>
    <p:sldId id="274" r:id="rId27"/>
    <p:sldId id="275" r:id="rId28"/>
    <p:sldId id="285" r:id="rId29"/>
    <p:sldId id="283" r:id="rId30"/>
    <p:sldId id="282" r:id="rId31"/>
    <p:sldId id="286" r:id="rId32"/>
    <p:sldId id="284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53629" autoAdjust="0"/>
  </p:normalViewPr>
  <p:slideViewPr>
    <p:cSldViewPr snapToGrid="0">
      <p:cViewPr varScale="1">
        <p:scale>
          <a:sx n="58" d="100"/>
          <a:sy n="58" d="100"/>
        </p:scale>
        <p:origin x="8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D9683-726D-497A-968C-1EBA2A6C200C}" type="datetimeFigureOut">
              <a:rPr lang="fr-CA" smtClean="0"/>
              <a:t>2019-05-24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4DACA-1772-45BA-9EE9-28848854F6D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69279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First, </a:t>
            </a:r>
            <a:r>
              <a:rPr lang="fr-CA" dirty="0" err="1" smtClean="0"/>
              <a:t>where</a:t>
            </a:r>
            <a:r>
              <a:rPr lang="fr-CA" dirty="0" smtClean="0"/>
              <a:t> </a:t>
            </a:r>
            <a:r>
              <a:rPr lang="fr-CA" dirty="0" err="1" smtClean="0"/>
              <a:t>is</a:t>
            </a:r>
            <a:r>
              <a:rPr lang="fr-CA" dirty="0" smtClean="0"/>
              <a:t> Lac-Mégantic</a:t>
            </a:r>
            <a:r>
              <a:rPr lang="fr-CA" baseline="0" dirty="0" smtClean="0"/>
              <a:t>?</a:t>
            </a:r>
            <a:endParaRPr lang="fr-CA" dirty="0" smtClean="0"/>
          </a:p>
          <a:p>
            <a:endParaRPr lang="fr-CA" dirty="0" smtClean="0"/>
          </a:p>
          <a:p>
            <a:r>
              <a:rPr lang="fr-CA" dirty="0" smtClean="0"/>
              <a:t>250</a:t>
            </a:r>
            <a:r>
              <a:rPr lang="fr-CA" baseline="0" dirty="0" smtClean="0"/>
              <a:t> km </a:t>
            </a:r>
            <a:r>
              <a:rPr lang="fr-CA" dirty="0" err="1" smtClean="0"/>
              <a:t>from</a:t>
            </a:r>
            <a:r>
              <a:rPr lang="fr-CA" dirty="0" smtClean="0"/>
              <a:t> Mtl</a:t>
            </a:r>
          </a:p>
          <a:p>
            <a:r>
              <a:rPr lang="fr-CA" dirty="0" smtClean="0"/>
              <a:t>180</a:t>
            </a:r>
            <a:r>
              <a:rPr lang="fr-CA" baseline="0" dirty="0" smtClean="0"/>
              <a:t> km</a:t>
            </a:r>
            <a:r>
              <a:rPr lang="fr-CA" dirty="0" smtClean="0"/>
              <a:t> </a:t>
            </a:r>
            <a:r>
              <a:rPr lang="fr-CA" dirty="0" err="1" smtClean="0"/>
              <a:t>from</a:t>
            </a:r>
            <a:r>
              <a:rPr lang="fr-CA" dirty="0" smtClean="0"/>
              <a:t> Québec City</a:t>
            </a:r>
          </a:p>
          <a:p>
            <a:r>
              <a:rPr lang="fr-CA" baseline="0" dirty="0" err="1" smtClean="0"/>
              <a:t>Roughly</a:t>
            </a:r>
            <a:r>
              <a:rPr lang="fr-CA" baseline="0" dirty="0" smtClean="0"/>
              <a:t> 400km </a:t>
            </a:r>
            <a:r>
              <a:rPr lang="fr-CA" baseline="0" dirty="0" err="1" smtClean="0"/>
              <a:t>from</a:t>
            </a:r>
            <a:r>
              <a:rPr lang="fr-CA" baseline="0" dirty="0" smtClean="0"/>
              <a:t> Bangor MA.</a:t>
            </a:r>
            <a:endParaRPr lang="fr-CA" dirty="0" smtClean="0"/>
          </a:p>
          <a:p>
            <a:endParaRPr lang="fr-CA" baseline="0" dirty="0" smtClean="0"/>
          </a:p>
          <a:p>
            <a:r>
              <a:rPr lang="fr-CA" baseline="0" dirty="0" smtClean="0"/>
              <a:t>5200km </a:t>
            </a:r>
            <a:r>
              <a:rPr lang="fr-CA" baseline="0" dirty="0" err="1" smtClean="0"/>
              <a:t>from</a:t>
            </a:r>
            <a:r>
              <a:rPr lang="fr-CA" baseline="0" dirty="0" smtClean="0"/>
              <a:t> Vancouver!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3614-F80F-4AFD-B1A7-CC265CF19744}" type="slidenum">
              <a:rPr lang="en-CA" smtClean="0"/>
              <a:pPr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61662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806FE-4A23-45DA-838D-7D201F5AF4F7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47950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Soil</a:t>
            </a:r>
            <a:r>
              <a:rPr lang="fr-CA" dirty="0" smtClean="0"/>
              <a:t> management! </a:t>
            </a:r>
          </a:p>
          <a:p>
            <a:r>
              <a:rPr lang="fr-CA" dirty="0" smtClean="0"/>
              <a:t>Running out of place.</a:t>
            </a:r>
          </a:p>
          <a:p>
            <a:endParaRPr lang="fr-CA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3614-F80F-4AFD-B1A7-CC265CF19744}" type="slidenum">
              <a:rPr lang="en-CA" smtClean="0"/>
              <a:pPr/>
              <a:t>18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68016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What</a:t>
            </a:r>
            <a:r>
              <a:rPr lang="fr-CA" dirty="0" smtClean="0"/>
              <a:t> to do </a:t>
            </a:r>
            <a:r>
              <a:rPr lang="fr-CA" dirty="0" err="1" smtClean="0"/>
              <a:t>with</a:t>
            </a:r>
            <a:r>
              <a:rPr lang="fr-CA" dirty="0" smtClean="0"/>
              <a:t> all </a:t>
            </a:r>
            <a:r>
              <a:rPr lang="fr-CA" dirty="0" err="1" smtClean="0"/>
              <a:t>this</a:t>
            </a:r>
            <a:r>
              <a:rPr lang="fr-CA" dirty="0" smtClean="0"/>
              <a:t> </a:t>
            </a:r>
            <a:r>
              <a:rPr lang="fr-CA" dirty="0" err="1" smtClean="0"/>
              <a:t>contaminated</a:t>
            </a:r>
            <a:r>
              <a:rPr lang="fr-CA" dirty="0" smtClean="0"/>
              <a:t> water?</a:t>
            </a:r>
          </a:p>
          <a:p>
            <a:r>
              <a:rPr lang="fr-CA" dirty="0" smtClean="0"/>
              <a:t>Must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contain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it</a:t>
            </a:r>
            <a:r>
              <a:rPr lang="fr-CA" baseline="0" dirty="0" smtClean="0"/>
              <a:t> and </a:t>
            </a:r>
            <a:r>
              <a:rPr lang="fr-CA" baseline="0" dirty="0" err="1" smtClean="0"/>
              <a:t>treat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so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does</a:t>
            </a:r>
            <a:r>
              <a:rPr lang="fr-CA" baseline="0" dirty="0" smtClean="0"/>
              <a:t> not </a:t>
            </a:r>
            <a:r>
              <a:rPr lang="fr-CA" baseline="0" dirty="0" err="1" smtClean="0"/>
              <a:t>spread</a:t>
            </a:r>
            <a:r>
              <a:rPr lang="fr-CA" baseline="0" dirty="0" smtClean="0"/>
              <a:t> and </a:t>
            </a:r>
            <a:r>
              <a:rPr lang="fr-CA" baseline="0" dirty="0" err="1" smtClean="0"/>
              <a:t>contaminate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any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further</a:t>
            </a:r>
            <a:r>
              <a:rPr lang="fr-CA" baseline="0" dirty="0" smtClean="0"/>
              <a:t>.</a:t>
            </a:r>
            <a:endParaRPr lang="fr-CA" dirty="0" smtClean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3614-F80F-4AFD-B1A7-CC265CF19744}" type="slidenum">
              <a:rPr lang="en-CA" smtClean="0"/>
              <a:pPr/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10077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As a leader:</a:t>
            </a:r>
          </a:p>
          <a:p>
            <a:r>
              <a:rPr lang="fr-CA" dirty="0" smtClean="0"/>
              <a:t>You have to </a:t>
            </a:r>
            <a:r>
              <a:rPr lang="fr-CA" dirty="0" err="1" smtClean="0"/>
              <a:t>be</a:t>
            </a:r>
            <a:r>
              <a:rPr lang="fr-CA" dirty="0" smtClean="0"/>
              <a:t> </a:t>
            </a:r>
            <a:r>
              <a:rPr lang="fr-CA" dirty="0" err="1" smtClean="0"/>
              <a:t>willing</a:t>
            </a:r>
            <a:r>
              <a:rPr lang="fr-CA" baseline="0" dirty="0" smtClean="0"/>
              <a:t> and </a:t>
            </a:r>
            <a:r>
              <a:rPr lang="fr-CA" baseline="0" dirty="0" err="1" smtClean="0"/>
              <a:t>most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importantly</a:t>
            </a:r>
            <a:r>
              <a:rPr lang="fr-CA" baseline="0" dirty="0" smtClean="0"/>
              <a:t> capable of </a:t>
            </a:r>
            <a:r>
              <a:rPr lang="fr-CA" baseline="0" dirty="0" err="1" smtClean="0"/>
              <a:t>making</a:t>
            </a:r>
            <a:r>
              <a:rPr lang="fr-CA" baseline="0" dirty="0" smtClean="0"/>
              <a:t> hard </a:t>
            </a:r>
            <a:r>
              <a:rPr lang="fr-CA" baseline="0" dirty="0" err="1" smtClean="0"/>
              <a:t>decisions</a:t>
            </a:r>
            <a:r>
              <a:rPr lang="fr-CA" baseline="0" dirty="0" smtClean="0"/>
              <a:t> for the collective </a:t>
            </a:r>
            <a:r>
              <a:rPr lang="fr-CA" baseline="0" dirty="0" err="1" smtClean="0"/>
              <a:t>goods</a:t>
            </a:r>
            <a:r>
              <a:rPr lang="fr-CA" baseline="0" dirty="0" smtClean="0"/>
              <a:t>.</a:t>
            </a:r>
          </a:p>
          <a:p>
            <a:r>
              <a:rPr lang="fr-CA" baseline="0" dirty="0" smtClean="0"/>
              <a:t>You </a:t>
            </a:r>
            <a:r>
              <a:rPr lang="fr-CA" baseline="0" dirty="0" err="1" smtClean="0"/>
              <a:t>will</a:t>
            </a:r>
            <a:r>
              <a:rPr lang="fr-CA" baseline="0" dirty="0" smtClean="0"/>
              <a:t> </a:t>
            </a:r>
            <a:r>
              <a:rPr lang="fr-CA" baseline="0" dirty="0" err="1" smtClean="0"/>
              <a:t>be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faced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with</a:t>
            </a:r>
            <a:r>
              <a:rPr lang="fr-CA" baseline="0" dirty="0" smtClean="0"/>
              <a:t> situations and have to </a:t>
            </a:r>
            <a:r>
              <a:rPr lang="fr-CA" baseline="0" dirty="0" err="1" smtClean="0"/>
              <a:t>ask</a:t>
            </a:r>
            <a:r>
              <a:rPr lang="fr-CA" baseline="0" dirty="0" smtClean="0"/>
              <a:t> </a:t>
            </a:r>
            <a:r>
              <a:rPr lang="fr-CA" baseline="0" dirty="0" err="1" smtClean="0"/>
              <a:t>yourselves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fundamental</a:t>
            </a:r>
            <a:r>
              <a:rPr lang="fr-CA" baseline="0" dirty="0" smtClean="0"/>
              <a:t> questions </a:t>
            </a:r>
            <a:r>
              <a:rPr lang="fr-CA" baseline="0" dirty="0" err="1" smtClean="0"/>
              <a:t>such</a:t>
            </a:r>
            <a:r>
              <a:rPr lang="fr-CA" baseline="0" dirty="0" smtClean="0"/>
              <a:t> as ‘’</a:t>
            </a:r>
            <a:r>
              <a:rPr lang="fr-CA" baseline="0" dirty="0" err="1" smtClean="0"/>
              <a:t>what’s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truly</a:t>
            </a:r>
            <a:r>
              <a:rPr lang="fr-CA" baseline="0" dirty="0" smtClean="0"/>
              <a:t> important </a:t>
            </a:r>
            <a:r>
              <a:rPr lang="fr-CA" baseline="0" dirty="0" err="1" smtClean="0"/>
              <a:t>here</a:t>
            </a:r>
            <a:r>
              <a:rPr lang="fr-CA" baseline="0" dirty="0" smtClean="0"/>
              <a:t>?’’ </a:t>
            </a:r>
          </a:p>
          <a:p>
            <a:endParaRPr lang="fr-CA" baseline="0" dirty="0" smtClean="0"/>
          </a:p>
          <a:p>
            <a:endParaRPr lang="fr-CA" baseline="0" dirty="0" smtClean="0"/>
          </a:p>
          <a:p>
            <a:r>
              <a:rPr lang="fr-CA" dirty="0" err="1" smtClean="0"/>
              <a:t>What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follows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sre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some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examples</a:t>
            </a:r>
            <a:r>
              <a:rPr lang="fr-CA" baseline="0" dirty="0" smtClean="0"/>
              <a:t> of </a:t>
            </a:r>
            <a:r>
              <a:rPr lang="fr-CA" baseline="0" dirty="0" err="1" smtClean="0"/>
              <a:t>difficult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decisions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that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needed</a:t>
            </a:r>
            <a:r>
              <a:rPr lang="fr-CA" baseline="0" dirty="0" smtClean="0"/>
              <a:t> to </a:t>
            </a:r>
            <a:r>
              <a:rPr lang="fr-CA" baseline="0" dirty="0" err="1" smtClean="0"/>
              <a:t>be</a:t>
            </a:r>
            <a:r>
              <a:rPr lang="fr-CA" baseline="0" dirty="0" smtClean="0"/>
              <a:t> made by Lac-</a:t>
            </a:r>
            <a:r>
              <a:rPr lang="fr-CA" baseline="0" dirty="0" err="1" smtClean="0"/>
              <a:t>Mégantic’s</a:t>
            </a:r>
            <a:r>
              <a:rPr lang="fr-CA" baseline="0" dirty="0" smtClean="0"/>
              <a:t> Leaders </a:t>
            </a:r>
            <a:r>
              <a:rPr lang="fr-CA" baseline="0" dirty="0" err="1" smtClean="0"/>
              <a:t>since</a:t>
            </a:r>
            <a:r>
              <a:rPr lang="fr-CA" baseline="0" dirty="0" smtClean="0"/>
              <a:t> 2013.  </a:t>
            </a:r>
            <a:r>
              <a:rPr lang="fr-CA" baseline="0" dirty="0" err="1" smtClean="0"/>
              <a:t>Certainly</a:t>
            </a:r>
            <a:r>
              <a:rPr lang="fr-CA" baseline="0" dirty="0" smtClean="0"/>
              <a:t>, not </a:t>
            </a:r>
            <a:r>
              <a:rPr lang="fr-CA" baseline="0" dirty="0" err="1" smtClean="0"/>
              <a:t>decisions</a:t>
            </a:r>
            <a:r>
              <a:rPr lang="fr-CA" baseline="0" dirty="0" smtClean="0"/>
              <a:t> I </a:t>
            </a:r>
            <a:r>
              <a:rPr lang="fr-CA" baseline="0" dirty="0" err="1" smtClean="0"/>
              <a:t>expected</a:t>
            </a:r>
            <a:r>
              <a:rPr lang="fr-CA" baseline="0" dirty="0" smtClean="0"/>
              <a:t> </a:t>
            </a:r>
            <a:r>
              <a:rPr lang="fr-CA" baseline="0" dirty="0" err="1" smtClean="0"/>
              <a:t>having</a:t>
            </a:r>
            <a:r>
              <a:rPr lang="fr-CA" baseline="0" dirty="0" smtClean="0"/>
              <a:t> to </a:t>
            </a:r>
            <a:r>
              <a:rPr lang="fr-CA" baseline="0" dirty="0" err="1" smtClean="0"/>
              <a:t>make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when</a:t>
            </a:r>
            <a:r>
              <a:rPr lang="fr-CA" baseline="0" dirty="0" smtClean="0"/>
              <a:t> I </a:t>
            </a:r>
            <a:r>
              <a:rPr lang="fr-CA" baseline="0" dirty="0" err="1" smtClean="0"/>
              <a:t>started</a:t>
            </a:r>
            <a:r>
              <a:rPr lang="fr-CA" baseline="0" dirty="0" smtClean="0"/>
              <a:t> </a:t>
            </a:r>
            <a:r>
              <a:rPr lang="fr-CA" baseline="0" dirty="0" err="1" smtClean="0"/>
              <a:t>my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adventure</a:t>
            </a:r>
            <a:r>
              <a:rPr lang="fr-CA" baseline="0" dirty="0" smtClean="0"/>
              <a:t> in LM.  </a:t>
            </a:r>
          </a:p>
          <a:p>
            <a:endParaRPr lang="fr-CA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5DA27-DF1C-4A01-94C7-2E5E2924A18C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57117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altLang="fr-FR" dirty="0" err="1" smtClean="0"/>
              <a:t>Explain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that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quickly</a:t>
            </a:r>
            <a:r>
              <a:rPr lang="fr-CA" altLang="fr-FR" baseline="0" dirty="0" smtClean="0"/>
              <a:t>, business </a:t>
            </a:r>
            <a:r>
              <a:rPr lang="fr-CA" altLang="fr-FR" baseline="0" dirty="0" err="1" smtClean="0"/>
              <a:t>owners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decided</a:t>
            </a:r>
            <a:r>
              <a:rPr lang="fr-CA" altLang="fr-FR" baseline="0" dirty="0" smtClean="0"/>
              <a:t> to </a:t>
            </a:r>
            <a:r>
              <a:rPr lang="fr-CA" altLang="fr-FR" baseline="0" dirty="0" err="1" smtClean="0"/>
              <a:t>relocate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elsewhere</a:t>
            </a:r>
            <a:r>
              <a:rPr lang="fr-CA" altLang="fr-FR" baseline="0" dirty="0" smtClean="0"/>
              <a:t>. Our </a:t>
            </a:r>
            <a:r>
              <a:rPr lang="fr-CA" altLang="fr-FR" baseline="0" dirty="0" err="1" smtClean="0"/>
              <a:t>response</a:t>
            </a:r>
            <a:r>
              <a:rPr lang="fr-CA" altLang="fr-FR" baseline="0" dirty="0" smtClean="0"/>
              <a:t>….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altLang="fr-FR" baseline="0" dirty="0" err="1" smtClean="0"/>
              <a:t>We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had</a:t>
            </a:r>
            <a:r>
              <a:rPr lang="fr-CA" altLang="fr-FR" baseline="0" dirty="0" smtClean="0"/>
              <a:t> the </a:t>
            </a:r>
            <a:r>
              <a:rPr lang="fr-CA" altLang="fr-FR" baseline="0" dirty="0" err="1" smtClean="0"/>
              <a:t>duty</a:t>
            </a:r>
            <a:r>
              <a:rPr lang="fr-CA" altLang="fr-FR" baseline="0" dirty="0" smtClean="0"/>
              <a:t> to </a:t>
            </a:r>
            <a:r>
              <a:rPr lang="fr-CA" altLang="fr-FR" baseline="0" dirty="0" err="1" smtClean="0"/>
              <a:t>think</a:t>
            </a:r>
            <a:r>
              <a:rPr lang="fr-CA" altLang="fr-FR" baseline="0" dirty="0" smtClean="0"/>
              <a:t> about the future, to </a:t>
            </a:r>
            <a:r>
              <a:rPr lang="fr-CA" altLang="fr-FR" baseline="0" dirty="0" err="1" smtClean="0"/>
              <a:t>think</a:t>
            </a:r>
            <a:r>
              <a:rPr lang="fr-CA" altLang="fr-FR" baseline="0" dirty="0" smtClean="0"/>
              <a:t> long </a:t>
            </a:r>
            <a:r>
              <a:rPr lang="fr-CA" altLang="fr-FR" baseline="0" dirty="0" err="1" smtClean="0"/>
              <a:t>term</a:t>
            </a:r>
            <a:r>
              <a:rPr lang="fr-CA" altLang="fr-FR" baseline="0" dirty="0" smtClean="0"/>
              <a:t>.   </a:t>
            </a:r>
            <a:r>
              <a:rPr lang="fr-CA" altLang="fr-FR" baseline="0" dirty="0" err="1" smtClean="0"/>
              <a:t>We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had</a:t>
            </a:r>
            <a:r>
              <a:rPr lang="fr-CA" altLang="fr-FR" baseline="0" dirty="0" smtClean="0"/>
              <a:t> to </a:t>
            </a:r>
            <a:r>
              <a:rPr lang="fr-CA" altLang="fr-FR" baseline="0" dirty="0" err="1" smtClean="0"/>
              <a:t>ask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ourselves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What’s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truly</a:t>
            </a:r>
            <a:r>
              <a:rPr lang="fr-CA" altLang="fr-FR" baseline="0" dirty="0" smtClean="0"/>
              <a:t> important </a:t>
            </a:r>
            <a:r>
              <a:rPr lang="fr-CA" altLang="fr-FR" baseline="0" dirty="0" err="1" smtClean="0"/>
              <a:t>now</a:t>
            </a:r>
            <a:endParaRPr lang="fr-CA" altLang="fr-F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altLang="fr-F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altLang="fr-FR" baseline="0" dirty="0" smtClean="0"/>
              <a:t>To anser, </a:t>
            </a:r>
            <a:r>
              <a:rPr lang="fr-CA" altLang="fr-FR" baseline="0" dirty="0" err="1" smtClean="0"/>
              <a:t>we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had</a:t>
            </a:r>
            <a:r>
              <a:rPr lang="fr-CA" altLang="fr-FR" baseline="0" dirty="0" smtClean="0"/>
              <a:t> to </a:t>
            </a:r>
            <a:r>
              <a:rPr lang="fr-CA" altLang="fr-FR" baseline="0" dirty="0" err="1" smtClean="0"/>
              <a:t>think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rationally</a:t>
            </a:r>
            <a:r>
              <a:rPr lang="fr-CA" altLang="fr-FR" baseline="0" dirty="0" smtClean="0"/>
              <a:t> as </a:t>
            </a:r>
            <a:r>
              <a:rPr lang="fr-CA" altLang="fr-FR" baseline="0" dirty="0" err="1" smtClean="0"/>
              <a:t>opposed</a:t>
            </a:r>
            <a:r>
              <a:rPr lang="fr-CA" altLang="fr-FR" baseline="0" dirty="0" smtClean="0"/>
              <a:t> to </a:t>
            </a:r>
            <a:r>
              <a:rPr lang="fr-CA" altLang="fr-FR" baseline="0" dirty="0" err="1" smtClean="0"/>
              <a:t>emotionally</a:t>
            </a:r>
            <a:r>
              <a:rPr lang="fr-CA" altLang="fr-FR" baseline="0" dirty="0" smtClean="0"/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altLang="fr-FR" baseline="0" dirty="0" smtClean="0"/>
              <a:t>That </a:t>
            </a:r>
            <a:r>
              <a:rPr lang="fr-CA" altLang="fr-FR" baseline="0" dirty="0" err="1" smtClean="0"/>
              <a:t>also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meant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telling</a:t>
            </a:r>
            <a:r>
              <a:rPr lang="fr-CA" altLang="fr-FR" baseline="0" dirty="0" smtClean="0"/>
              <a:t> the people </a:t>
            </a:r>
            <a:r>
              <a:rPr lang="fr-CA" altLang="fr-FR" baseline="0" dirty="0" err="1" smtClean="0"/>
              <a:t>that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had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just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lived</a:t>
            </a:r>
            <a:r>
              <a:rPr lang="fr-CA" altLang="fr-FR" baseline="0" dirty="0" smtClean="0"/>
              <a:t> a trauma, the </a:t>
            </a:r>
            <a:r>
              <a:rPr lang="fr-CA" altLang="fr-FR" baseline="0" dirty="0" err="1" smtClean="0"/>
              <a:t>oposite</a:t>
            </a:r>
            <a:r>
              <a:rPr lang="fr-CA" altLang="fr-FR" baseline="0" dirty="0" smtClean="0"/>
              <a:t> of </a:t>
            </a:r>
            <a:r>
              <a:rPr lang="fr-CA" altLang="fr-FR" baseline="0" dirty="0" err="1" smtClean="0"/>
              <a:t>what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they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wanted</a:t>
            </a:r>
            <a:r>
              <a:rPr lang="fr-CA" altLang="fr-FR" baseline="0" dirty="0" smtClean="0"/>
              <a:t> to </a:t>
            </a:r>
            <a:r>
              <a:rPr lang="fr-CA" altLang="fr-FR" baseline="0" dirty="0" err="1" smtClean="0"/>
              <a:t>hear</a:t>
            </a:r>
            <a:r>
              <a:rPr lang="fr-CA" altLang="fr-FR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altLang="fr-F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altLang="fr-FR" baseline="0" dirty="0" smtClean="0"/>
              <a:t>No </a:t>
            </a:r>
            <a:r>
              <a:rPr lang="fr-CA" altLang="fr-FR" baseline="0" dirty="0" err="1" smtClean="0"/>
              <a:t>you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will</a:t>
            </a:r>
            <a:r>
              <a:rPr lang="fr-CA" altLang="fr-FR" baseline="0" dirty="0" smtClean="0"/>
              <a:t> not </a:t>
            </a:r>
            <a:r>
              <a:rPr lang="fr-CA" altLang="fr-FR" baseline="0" dirty="0" err="1" smtClean="0"/>
              <a:t>relocate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your</a:t>
            </a:r>
            <a:r>
              <a:rPr lang="fr-CA" altLang="fr-FR" baseline="0" dirty="0" smtClean="0"/>
              <a:t> business </a:t>
            </a:r>
            <a:r>
              <a:rPr lang="fr-CA" altLang="fr-FR" baseline="0" dirty="0" err="1" smtClean="0"/>
              <a:t>where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you</a:t>
            </a:r>
            <a:r>
              <a:rPr lang="fr-CA" altLang="fr-FR" baseline="0" dirty="0" smtClean="0"/>
              <a:t> plan to…a city </a:t>
            </a:r>
            <a:r>
              <a:rPr lang="fr-CA" altLang="fr-FR" baseline="0" dirty="0" err="1" smtClean="0"/>
              <a:t>small</a:t>
            </a:r>
            <a:r>
              <a:rPr lang="fr-CA" altLang="fr-FR" baseline="0" dirty="0" smtClean="0"/>
              <a:t> or </a:t>
            </a:r>
            <a:r>
              <a:rPr lang="fr-CA" altLang="fr-FR" baseline="0" dirty="0" err="1" smtClean="0"/>
              <a:t>big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needs</a:t>
            </a:r>
            <a:r>
              <a:rPr lang="fr-CA" altLang="fr-FR" baseline="0" dirty="0" smtClean="0"/>
              <a:t> a </a:t>
            </a:r>
            <a:r>
              <a:rPr lang="fr-CA" altLang="fr-FR" baseline="0" dirty="0" err="1" smtClean="0"/>
              <a:t>downtown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core</a:t>
            </a:r>
            <a:r>
              <a:rPr lang="fr-CA" altLang="fr-FR" baseline="0" dirty="0" smtClean="0"/>
              <a:t>.  </a:t>
            </a:r>
            <a:r>
              <a:rPr lang="fr-CA" altLang="fr-FR" baseline="0" dirty="0" err="1" smtClean="0"/>
              <a:t>Allowing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it</a:t>
            </a:r>
            <a:r>
              <a:rPr lang="fr-CA" altLang="fr-FR" baseline="0" dirty="0" smtClean="0"/>
              <a:t> to spread </a:t>
            </a:r>
            <a:r>
              <a:rPr lang="fr-CA" altLang="fr-FR" baseline="0" dirty="0" err="1" smtClean="0"/>
              <a:t>it</a:t>
            </a:r>
            <a:r>
              <a:rPr lang="fr-CA" altLang="fr-FR" baseline="0" dirty="0" smtClean="0"/>
              <a:t> and </a:t>
            </a:r>
            <a:r>
              <a:rPr lang="fr-CA" altLang="fr-FR" baseline="0" dirty="0" err="1" smtClean="0"/>
              <a:t>dispurse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its</a:t>
            </a:r>
            <a:r>
              <a:rPr lang="fr-CA" altLang="fr-FR" baseline="0" dirty="0" smtClean="0"/>
              <a:t> business all over </a:t>
            </a:r>
            <a:r>
              <a:rPr lang="fr-CA" altLang="fr-FR" baseline="0" dirty="0" err="1" smtClean="0"/>
              <a:t>is</a:t>
            </a:r>
            <a:r>
              <a:rPr lang="fr-CA" altLang="fr-FR" baseline="0" dirty="0" smtClean="0"/>
              <a:t> the </a:t>
            </a:r>
            <a:r>
              <a:rPr lang="fr-CA" altLang="fr-FR" baseline="0" dirty="0" err="1" smtClean="0"/>
              <a:t>recipe</a:t>
            </a:r>
            <a:r>
              <a:rPr lang="fr-CA" altLang="fr-FR" baseline="0" dirty="0" smtClean="0"/>
              <a:t> for </a:t>
            </a:r>
            <a:r>
              <a:rPr lang="fr-CA" altLang="fr-FR" baseline="0" dirty="0" err="1" smtClean="0"/>
              <a:t>failure</a:t>
            </a:r>
            <a:r>
              <a:rPr lang="fr-CA" altLang="fr-FR" baseline="0" dirty="0" smtClean="0"/>
              <a:t>.  The </a:t>
            </a:r>
            <a:r>
              <a:rPr lang="fr-CA" altLang="fr-FR" baseline="0" dirty="0" err="1" smtClean="0"/>
              <a:t>fire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just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inflicyted</a:t>
            </a:r>
            <a:r>
              <a:rPr lang="fr-CA" altLang="fr-FR" baseline="0" dirty="0" smtClean="0"/>
              <a:t> a </a:t>
            </a:r>
            <a:r>
              <a:rPr lang="fr-CA" altLang="fr-FR" baseline="0" dirty="0" err="1" smtClean="0"/>
              <a:t>huge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wound</a:t>
            </a:r>
            <a:r>
              <a:rPr lang="fr-CA" altLang="fr-FR" baseline="0" dirty="0" smtClean="0"/>
              <a:t> to </a:t>
            </a:r>
            <a:r>
              <a:rPr lang="fr-CA" altLang="fr-FR" baseline="0" dirty="0" err="1" smtClean="0"/>
              <a:t>our</a:t>
            </a:r>
            <a:r>
              <a:rPr lang="fr-CA" altLang="fr-FR" baseline="0" dirty="0" smtClean="0"/>
              <a:t> city.  </a:t>
            </a:r>
            <a:r>
              <a:rPr lang="fr-CA" altLang="fr-FR" baseline="0" dirty="0" err="1" smtClean="0"/>
              <a:t>Allowing</a:t>
            </a:r>
            <a:r>
              <a:rPr lang="fr-CA" altLang="fr-FR" baseline="0" dirty="0" smtClean="0"/>
              <a:t> the businesses to spread all over and </a:t>
            </a:r>
            <a:r>
              <a:rPr lang="fr-CA" altLang="fr-FR" baseline="0" dirty="0" err="1" smtClean="0"/>
              <a:t>therefore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placing</a:t>
            </a:r>
            <a:r>
              <a:rPr lang="fr-CA" altLang="fr-FR" baseline="0" dirty="0" smtClean="0"/>
              <a:t> the conditions in place for </a:t>
            </a:r>
            <a:r>
              <a:rPr lang="fr-CA" altLang="fr-FR" baseline="0" dirty="0" err="1" smtClean="0"/>
              <a:t>making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it</a:t>
            </a:r>
            <a:r>
              <a:rPr lang="fr-CA" altLang="fr-FR" baseline="0" dirty="0" smtClean="0"/>
              <a:t> improbable to regain a </a:t>
            </a:r>
            <a:r>
              <a:rPr lang="fr-CA" altLang="fr-FR" baseline="0" dirty="0" err="1" smtClean="0"/>
              <a:t>true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downtown</a:t>
            </a:r>
            <a:r>
              <a:rPr lang="fr-CA" altLang="fr-FR" baseline="0" dirty="0" smtClean="0"/>
              <a:t> in the future </a:t>
            </a:r>
            <a:r>
              <a:rPr lang="fr-CA" altLang="fr-FR" baseline="0" dirty="0" err="1" smtClean="0"/>
              <a:t>was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going</a:t>
            </a:r>
            <a:r>
              <a:rPr lang="fr-CA" altLang="fr-FR" baseline="0" dirty="0" smtClean="0"/>
              <a:t> to </a:t>
            </a:r>
            <a:r>
              <a:rPr lang="fr-CA" altLang="fr-FR" baseline="0" dirty="0" err="1" smtClean="0"/>
              <a:t>be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atal</a:t>
            </a:r>
            <a:r>
              <a:rPr lang="fr-CA" altLang="fr-FR" baseline="0" dirty="0" smtClean="0"/>
              <a:t> and </a:t>
            </a:r>
            <a:r>
              <a:rPr lang="fr-CA" altLang="fr-FR" baseline="0" dirty="0" err="1" smtClean="0"/>
              <a:t>kill</a:t>
            </a:r>
            <a:r>
              <a:rPr lang="fr-CA" altLang="fr-FR" baseline="0" dirty="0" smtClean="0"/>
              <a:t> the city.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altLang="fr-F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altLang="fr-FR" baseline="0" dirty="0" smtClean="0"/>
              <a:t>Leadership </a:t>
            </a:r>
            <a:r>
              <a:rPr lang="fr-CA" altLang="fr-FR" baseline="0" dirty="0" err="1" smtClean="0"/>
              <a:t>competency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needed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here</a:t>
            </a:r>
            <a:r>
              <a:rPr lang="fr-CA" altLang="fr-FR" baseline="0" dirty="0" smtClean="0"/>
              <a:t>: </a:t>
            </a:r>
            <a:r>
              <a:rPr lang="fr-CA" altLang="fr-FR" baseline="0" dirty="0" err="1" smtClean="0"/>
              <a:t>knowledge</a:t>
            </a:r>
            <a:r>
              <a:rPr lang="fr-CA" altLang="fr-FR" baseline="0" dirty="0" smtClean="0"/>
              <a:t> and </a:t>
            </a:r>
            <a:r>
              <a:rPr lang="fr-CA" altLang="fr-FR" baseline="0" dirty="0" err="1" smtClean="0"/>
              <a:t>skills</a:t>
            </a:r>
            <a:r>
              <a:rPr lang="fr-CA" altLang="fr-FR" baseline="0" dirty="0" smtClean="0"/>
              <a:t>.  As a leader </a:t>
            </a:r>
            <a:r>
              <a:rPr lang="fr-CA" altLang="fr-FR" baseline="0" dirty="0" err="1" smtClean="0"/>
              <a:t>that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will</a:t>
            </a:r>
            <a:r>
              <a:rPr lang="fr-CA" altLang="fr-FR" baseline="0" dirty="0" smtClean="0"/>
              <a:t> have to </a:t>
            </a:r>
            <a:r>
              <a:rPr lang="fr-CA" altLang="fr-FR" baseline="0" dirty="0" err="1" smtClean="0"/>
              <a:t>make</a:t>
            </a:r>
            <a:r>
              <a:rPr lang="fr-CA" altLang="fr-FR" baseline="0" dirty="0" smtClean="0"/>
              <a:t> hard </a:t>
            </a:r>
            <a:r>
              <a:rPr lang="fr-CA" altLang="fr-FR" baseline="0" dirty="0" err="1" smtClean="0"/>
              <a:t>decisions</a:t>
            </a:r>
            <a:r>
              <a:rPr lang="fr-CA" altLang="fr-FR" baseline="0" dirty="0" smtClean="0"/>
              <a:t>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fr-CA" altLang="fr-FR" baseline="0" dirty="0" err="1" smtClean="0"/>
              <a:t>you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need</a:t>
            </a:r>
            <a:r>
              <a:rPr lang="fr-CA" altLang="fr-FR" baseline="0" dirty="0" smtClean="0"/>
              <a:t> to </a:t>
            </a:r>
            <a:r>
              <a:rPr lang="fr-CA" altLang="fr-FR" baseline="0" dirty="0" err="1" smtClean="0"/>
              <a:t>be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proficient</a:t>
            </a:r>
            <a:r>
              <a:rPr lang="fr-CA" altLang="fr-FR" baseline="0" dirty="0" smtClean="0"/>
              <a:t> in </a:t>
            </a:r>
            <a:r>
              <a:rPr lang="fr-CA" altLang="fr-FR" baseline="0" dirty="0" err="1" smtClean="0"/>
              <a:t>your</a:t>
            </a:r>
            <a:r>
              <a:rPr lang="fr-CA" altLang="fr-FR" baseline="0" dirty="0" smtClean="0"/>
              <a:t> job in </a:t>
            </a:r>
            <a:r>
              <a:rPr lang="fr-CA" altLang="fr-FR" baseline="0" dirty="0" err="1" smtClean="0"/>
              <a:t>order</a:t>
            </a:r>
            <a:r>
              <a:rPr lang="fr-CA" altLang="fr-FR" baseline="0" dirty="0" smtClean="0"/>
              <a:t> to </a:t>
            </a:r>
            <a:r>
              <a:rPr lang="fr-CA" altLang="fr-FR" baseline="0" dirty="0" err="1" smtClean="0"/>
              <a:t>be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credible</a:t>
            </a:r>
            <a:r>
              <a:rPr lang="fr-CA" altLang="fr-FR" baseline="0" dirty="0" smtClean="0"/>
              <a:t>. Junior </a:t>
            </a:r>
            <a:r>
              <a:rPr lang="fr-CA" altLang="fr-FR" baseline="0" dirty="0" err="1" smtClean="0"/>
              <a:t>levels</a:t>
            </a:r>
            <a:r>
              <a:rPr lang="fr-CA" altLang="fr-FR" baseline="0" dirty="0" smtClean="0"/>
              <a:t>, more </a:t>
            </a:r>
            <a:r>
              <a:rPr lang="fr-CA" altLang="fr-FR" baseline="0" dirty="0" err="1" smtClean="0"/>
              <a:t>technical</a:t>
            </a:r>
            <a:r>
              <a:rPr lang="fr-CA" altLang="fr-FR" baseline="0" dirty="0" smtClean="0"/>
              <a:t> and hands-on.  As </a:t>
            </a:r>
            <a:r>
              <a:rPr lang="fr-CA" altLang="fr-FR" baseline="0" dirty="0" err="1" smtClean="0"/>
              <a:t>you</a:t>
            </a:r>
            <a:r>
              <a:rPr lang="fr-CA" altLang="fr-FR" baseline="0" dirty="0" smtClean="0"/>
              <a:t> move up to more senior </a:t>
            </a:r>
            <a:r>
              <a:rPr lang="fr-CA" altLang="fr-FR" baseline="0" dirty="0" err="1" smtClean="0"/>
              <a:t>levels</a:t>
            </a:r>
            <a:r>
              <a:rPr lang="fr-CA" altLang="fr-FR" baseline="0" dirty="0" smtClean="0"/>
              <a:t> of leadership, </a:t>
            </a:r>
            <a:r>
              <a:rPr lang="fr-CA" altLang="fr-FR" baseline="0" dirty="0" err="1" smtClean="0"/>
              <a:t>knowledge</a:t>
            </a:r>
            <a:r>
              <a:rPr lang="fr-CA" altLang="fr-FR" baseline="0" dirty="0" smtClean="0"/>
              <a:t> of the institution </a:t>
            </a:r>
            <a:r>
              <a:rPr lang="fr-CA" altLang="fr-FR" baseline="0" dirty="0" err="1" smtClean="0"/>
              <a:t>is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necessary</a:t>
            </a:r>
            <a:r>
              <a:rPr lang="fr-CA" altLang="fr-FR" baseline="0" dirty="0" smtClean="0"/>
              <a:t>. 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fr-CA" altLang="fr-FR" baseline="0" dirty="0" smtClean="0"/>
              <a:t>You </a:t>
            </a:r>
            <a:r>
              <a:rPr lang="fr-CA" altLang="fr-FR" baseline="0" dirty="0" err="1" smtClean="0"/>
              <a:t>need</a:t>
            </a:r>
            <a:r>
              <a:rPr lang="fr-CA" altLang="fr-FR" baseline="0" dirty="0" smtClean="0"/>
              <a:t> courage.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fr-CA" altLang="fr-FR" baseline="0" dirty="0" smtClean="0"/>
              <a:t>You </a:t>
            </a:r>
            <a:r>
              <a:rPr lang="fr-CA" altLang="fr-FR" baseline="0" dirty="0" err="1" smtClean="0"/>
              <a:t>need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empathy</a:t>
            </a:r>
            <a:r>
              <a:rPr lang="fr-CA" altLang="fr-FR" baseline="0" dirty="0" smtClean="0"/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altLang="fr-F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altLang="fr-F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alt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5DA27-DF1C-4A01-94C7-2E5E2924A18C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25588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If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blocked</a:t>
            </a:r>
            <a:r>
              <a:rPr lang="fr-CA" baseline="0" dirty="0" smtClean="0"/>
              <a:t> the businesses </a:t>
            </a:r>
            <a:r>
              <a:rPr lang="fr-CA" baseline="0" dirty="0" err="1" smtClean="0"/>
              <a:t>from</a:t>
            </a:r>
            <a:r>
              <a:rPr lang="fr-CA" baseline="0" dirty="0" smtClean="0"/>
              <a:t> </a:t>
            </a:r>
            <a:r>
              <a:rPr lang="fr-CA" baseline="0" dirty="0" err="1" smtClean="0"/>
              <a:t>relocating</a:t>
            </a:r>
            <a:r>
              <a:rPr lang="fr-CA" baseline="0" dirty="0" smtClean="0"/>
              <a:t> </a:t>
            </a:r>
            <a:r>
              <a:rPr lang="fr-CA" baseline="0" dirty="0" err="1" smtClean="0"/>
              <a:t>elsewhere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within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town</a:t>
            </a:r>
            <a:r>
              <a:rPr lang="fr-CA" baseline="0" dirty="0" smtClean="0"/>
              <a:t> or </a:t>
            </a:r>
            <a:r>
              <a:rPr lang="fr-CA" baseline="0" dirty="0" err="1" smtClean="0"/>
              <a:t>even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worst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outside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town</a:t>
            </a:r>
            <a:r>
              <a:rPr lang="fr-CA" baseline="0" dirty="0" smtClean="0"/>
              <a:t>,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needed</a:t>
            </a:r>
            <a:r>
              <a:rPr lang="fr-CA" baseline="0" dirty="0" smtClean="0"/>
              <a:t> to </a:t>
            </a:r>
            <a:r>
              <a:rPr lang="fr-CA" baseline="0" dirty="0" err="1" smtClean="0"/>
              <a:t>quickly</a:t>
            </a:r>
            <a:r>
              <a:rPr lang="fr-CA" baseline="0" dirty="0" smtClean="0"/>
              <a:t> come up </a:t>
            </a:r>
            <a:r>
              <a:rPr lang="fr-CA" baseline="0" dirty="0" err="1" smtClean="0"/>
              <a:t>with</a:t>
            </a:r>
            <a:r>
              <a:rPr lang="fr-CA" baseline="0" dirty="0" smtClean="0"/>
              <a:t> </a:t>
            </a:r>
            <a:r>
              <a:rPr lang="fr-CA" baseline="0" dirty="0" err="1" smtClean="0"/>
              <a:t>proposals</a:t>
            </a:r>
            <a:r>
              <a:rPr lang="fr-CA" baseline="0" dirty="0" smtClean="0"/>
              <a:t> on </a:t>
            </a:r>
            <a:r>
              <a:rPr lang="fr-CA" baseline="0" dirty="0" err="1" smtClean="0"/>
              <a:t>where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they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could</a:t>
            </a:r>
            <a:r>
              <a:rPr lang="fr-CA" baseline="0" dirty="0" smtClean="0"/>
              <a:t> go </a:t>
            </a:r>
            <a:r>
              <a:rPr lang="fr-CA" baseline="0" dirty="0" err="1" smtClean="0"/>
              <a:t>becaude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going</a:t>
            </a:r>
            <a:r>
              <a:rPr lang="fr-CA" baseline="0" dirty="0" smtClean="0"/>
              <a:t> back in the </a:t>
            </a:r>
            <a:r>
              <a:rPr lang="fr-CA" baseline="0" dirty="0" err="1" smtClean="0"/>
              <a:t>historical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downtown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was</a:t>
            </a:r>
            <a:r>
              <a:rPr lang="fr-CA" baseline="0" dirty="0" smtClean="0"/>
              <a:t> not possible for a long time.</a:t>
            </a:r>
          </a:p>
          <a:p>
            <a:r>
              <a:rPr lang="fr-CA" baseline="0" dirty="0" smtClean="0"/>
              <a:t> </a:t>
            </a:r>
          </a:p>
          <a:p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built</a:t>
            </a:r>
            <a:r>
              <a:rPr lang="fr-CA" baseline="0" dirty="0" smtClean="0"/>
              <a:t> a new commercial </a:t>
            </a:r>
            <a:r>
              <a:rPr lang="fr-CA" baseline="0" dirty="0" err="1" smtClean="0"/>
              <a:t>sector</a:t>
            </a:r>
            <a:r>
              <a:rPr lang="fr-CA" baseline="0" dirty="0" smtClean="0"/>
              <a:t> for </a:t>
            </a:r>
            <a:r>
              <a:rPr lang="fr-CA" baseline="0" dirty="0" err="1" smtClean="0"/>
              <a:t>small</a:t>
            </a:r>
            <a:r>
              <a:rPr lang="fr-CA" baseline="0" dirty="0" smtClean="0"/>
              <a:t> businesses but </a:t>
            </a:r>
            <a:r>
              <a:rPr lang="fr-CA" baseline="0" dirty="0" err="1" smtClean="0"/>
              <a:t>it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wasn’t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appropriate</a:t>
            </a:r>
            <a:r>
              <a:rPr lang="fr-CA" baseline="0" dirty="0" smtClean="0"/>
              <a:t> for </a:t>
            </a:r>
            <a:r>
              <a:rPr lang="fr-CA" baseline="0" dirty="0" err="1" smtClean="0"/>
              <a:t>our</a:t>
            </a:r>
            <a:r>
              <a:rPr lang="fr-CA" baseline="0" dirty="0" smtClean="0"/>
              <a:t> </a:t>
            </a:r>
            <a:r>
              <a:rPr lang="fr-CA" baseline="0" dirty="0" err="1" smtClean="0"/>
              <a:t>bigger</a:t>
            </a:r>
            <a:r>
              <a:rPr lang="fr-CA" baseline="0" dirty="0" smtClean="0"/>
              <a:t> commercial </a:t>
            </a:r>
            <a:r>
              <a:rPr lang="fr-CA" baseline="0" dirty="0" err="1" smtClean="0"/>
              <a:t>anchors</a:t>
            </a:r>
            <a:r>
              <a:rPr lang="fr-CA" baseline="0" dirty="0" smtClean="0"/>
              <a:t>.</a:t>
            </a:r>
          </a:p>
          <a:p>
            <a:r>
              <a:rPr lang="fr-CA" baseline="0" dirty="0" smtClean="0"/>
              <a:t>Not </a:t>
            </a:r>
            <a:r>
              <a:rPr lang="fr-CA" baseline="0" dirty="0" err="1" smtClean="0"/>
              <a:t>many</a:t>
            </a:r>
            <a:r>
              <a:rPr lang="fr-CA" baseline="0" dirty="0" smtClean="0"/>
              <a:t> options….</a:t>
            </a:r>
          </a:p>
          <a:p>
            <a:endParaRPr lang="fr-CA" baseline="0" dirty="0" smtClean="0"/>
          </a:p>
          <a:p>
            <a:r>
              <a:rPr lang="fr-CA" baseline="0" dirty="0" smtClean="0"/>
              <a:t>Second </a:t>
            </a:r>
            <a:r>
              <a:rPr lang="fr-CA" baseline="0" dirty="0" err="1" smtClean="0"/>
              <a:t>very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difficult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decison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that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had</a:t>
            </a:r>
            <a:r>
              <a:rPr lang="fr-CA" baseline="0" dirty="0" smtClean="0"/>
              <a:t> to </a:t>
            </a:r>
            <a:r>
              <a:rPr lang="fr-CA" baseline="0" dirty="0" err="1" smtClean="0"/>
              <a:t>be</a:t>
            </a:r>
            <a:r>
              <a:rPr lang="fr-CA" baseline="0" dirty="0" smtClean="0"/>
              <a:t> made by </a:t>
            </a:r>
            <a:r>
              <a:rPr lang="fr-CA" baseline="0" dirty="0" err="1" smtClean="0"/>
              <a:t>our</a:t>
            </a:r>
            <a:r>
              <a:rPr lang="fr-CA" baseline="0" dirty="0" smtClean="0"/>
              <a:t> city leaders:  </a:t>
            </a:r>
            <a:r>
              <a:rPr lang="fr-CA" baseline="0" dirty="0" err="1" smtClean="0"/>
              <a:t>Expropriate</a:t>
            </a:r>
            <a:r>
              <a:rPr lang="fr-CA" baseline="0" dirty="0" smtClean="0"/>
              <a:t> a </a:t>
            </a:r>
            <a:r>
              <a:rPr lang="fr-CA" baseline="0" dirty="0" err="1" smtClean="0"/>
              <a:t>residential</a:t>
            </a:r>
            <a:r>
              <a:rPr lang="fr-CA" baseline="0" dirty="0" smtClean="0"/>
              <a:t> part of </a:t>
            </a:r>
            <a:r>
              <a:rPr lang="fr-CA" baseline="0" dirty="0" err="1" smtClean="0"/>
              <a:t>town</a:t>
            </a:r>
            <a:r>
              <a:rPr lang="fr-CA" baseline="0" dirty="0" smtClean="0"/>
              <a:t> to </a:t>
            </a:r>
            <a:r>
              <a:rPr lang="fr-CA" baseline="0" dirty="0" err="1" smtClean="0"/>
              <a:t>make</a:t>
            </a:r>
            <a:r>
              <a:rPr lang="fr-CA" baseline="0" dirty="0" smtClean="0"/>
              <a:t> room for a new commercial </a:t>
            </a:r>
            <a:r>
              <a:rPr lang="fr-CA" baseline="0" dirty="0" err="1" smtClean="0"/>
              <a:t>sector</a:t>
            </a:r>
            <a:r>
              <a:rPr lang="fr-CA" baseline="0" dirty="0" smtClean="0"/>
              <a:t>.  </a:t>
            </a:r>
            <a:r>
              <a:rPr lang="fr-CA" baseline="0" dirty="0" err="1" smtClean="0"/>
              <a:t>Economically</a:t>
            </a:r>
            <a:r>
              <a:rPr lang="fr-CA" baseline="0" dirty="0" smtClean="0"/>
              <a:t>, the city </a:t>
            </a:r>
            <a:r>
              <a:rPr lang="fr-CA" baseline="0" dirty="0" err="1" smtClean="0"/>
              <a:t>could</a:t>
            </a:r>
            <a:r>
              <a:rPr lang="fr-CA" baseline="0" dirty="0" smtClean="0"/>
              <a:t> not </a:t>
            </a:r>
            <a:r>
              <a:rPr lang="fr-CA" baseline="0" dirty="0" err="1" smtClean="0"/>
              <a:t>afford</a:t>
            </a:r>
            <a:r>
              <a:rPr lang="fr-CA" baseline="0" dirty="0" smtClean="0"/>
              <a:t> to </a:t>
            </a:r>
            <a:r>
              <a:rPr lang="fr-CA" baseline="0" dirty="0" err="1" smtClean="0"/>
              <a:t>lose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those</a:t>
            </a:r>
            <a:r>
              <a:rPr lang="fr-CA" baseline="0" dirty="0" smtClean="0"/>
              <a:t> commercial </a:t>
            </a:r>
            <a:r>
              <a:rPr lang="fr-CA" baseline="0" dirty="0" err="1" smtClean="0"/>
              <a:t>anchors</a:t>
            </a:r>
            <a:r>
              <a:rPr lang="fr-CA" baseline="0" dirty="0" smtClean="0"/>
              <a:t>…</a:t>
            </a:r>
          </a:p>
          <a:p>
            <a:endParaRPr lang="fr-CA" baseline="0" dirty="0" smtClean="0"/>
          </a:p>
          <a:p>
            <a:r>
              <a:rPr lang="fr-CA" baseline="0" dirty="0" smtClean="0"/>
              <a:t>In </a:t>
            </a:r>
            <a:r>
              <a:rPr lang="fr-CA" baseline="0" dirty="0" err="1" smtClean="0"/>
              <a:t>terms</a:t>
            </a:r>
            <a:r>
              <a:rPr lang="fr-CA" baseline="0" dirty="0" smtClean="0"/>
              <a:t> of leadership </a:t>
            </a:r>
            <a:r>
              <a:rPr lang="fr-CA" baseline="0" dirty="0" err="1" smtClean="0"/>
              <a:t>competencies</a:t>
            </a:r>
            <a:r>
              <a:rPr lang="fr-CA" baseline="0" dirty="0" smtClean="0"/>
              <a:t>  - the city leaders </a:t>
            </a:r>
            <a:r>
              <a:rPr lang="fr-CA" baseline="0" dirty="0" err="1" smtClean="0"/>
              <a:t>here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had</a:t>
            </a:r>
            <a:r>
              <a:rPr lang="fr-CA" baseline="0" dirty="0" smtClean="0"/>
              <a:t> to </a:t>
            </a:r>
            <a:r>
              <a:rPr lang="fr-CA" baseline="0" dirty="0" err="1" smtClean="0"/>
              <a:t>demonstrated</a:t>
            </a:r>
            <a:r>
              <a:rPr lang="fr-CA" baseline="0" dirty="0" smtClean="0"/>
              <a:t> </a:t>
            </a:r>
            <a:r>
              <a:rPr lang="fr-CA" baseline="0" dirty="0" err="1" smtClean="0"/>
              <a:t>very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strong</a:t>
            </a:r>
            <a:r>
              <a:rPr lang="fr-CA" baseline="0" dirty="0" smtClean="0"/>
              <a:t> social </a:t>
            </a:r>
            <a:r>
              <a:rPr lang="fr-CA" baseline="0" dirty="0" err="1" smtClean="0"/>
              <a:t>capacities</a:t>
            </a:r>
            <a:r>
              <a:rPr lang="fr-CA" baseline="0" dirty="0" smtClean="0"/>
              <a:t> as </a:t>
            </a:r>
            <a:r>
              <a:rPr lang="fr-CA" baseline="0" dirty="0" err="1" smtClean="0"/>
              <a:t>well</a:t>
            </a:r>
            <a:r>
              <a:rPr lang="fr-CA" baseline="0" dirty="0" smtClean="0"/>
              <a:t> as </a:t>
            </a:r>
            <a:r>
              <a:rPr lang="fr-CA" baseline="0" dirty="0" err="1" smtClean="0"/>
              <a:t>strong</a:t>
            </a:r>
            <a:r>
              <a:rPr lang="fr-CA" baseline="0" dirty="0" smtClean="0"/>
              <a:t> cognitive </a:t>
            </a:r>
            <a:r>
              <a:rPr lang="fr-CA" baseline="0" dirty="0" err="1" smtClean="0"/>
              <a:t>abilities</a:t>
            </a:r>
            <a:r>
              <a:rPr lang="fr-CA" baseline="0" dirty="0" smtClean="0"/>
              <a:t>. </a:t>
            </a:r>
          </a:p>
          <a:p>
            <a:r>
              <a:rPr lang="fr-CA" baseline="0" dirty="0" smtClean="0"/>
              <a:t>**Social </a:t>
            </a:r>
            <a:r>
              <a:rPr lang="fr-CA" baseline="0" dirty="0" err="1" smtClean="0"/>
              <a:t>capacities</a:t>
            </a:r>
            <a:r>
              <a:rPr lang="fr-CA" baseline="0" dirty="0" smtClean="0"/>
              <a:t> : </a:t>
            </a:r>
            <a:r>
              <a:rPr lang="fr-CA" baseline="0" dirty="0" err="1" smtClean="0"/>
              <a:t>emotional</a:t>
            </a:r>
            <a:r>
              <a:rPr lang="fr-CA" baseline="0" dirty="0" smtClean="0"/>
              <a:t> intelligence, </a:t>
            </a:r>
            <a:r>
              <a:rPr lang="fr-CA" baseline="0" dirty="0" err="1" smtClean="0"/>
              <a:t>negociating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skills</a:t>
            </a:r>
            <a:endParaRPr lang="fr-CA" baseline="0" dirty="0" smtClean="0"/>
          </a:p>
          <a:p>
            <a:r>
              <a:rPr lang="fr-CA" baseline="0" dirty="0" smtClean="0"/>
              <a:t>**Cognitive </a:t>
            </a:r>
            <a:r>
              <a:rPr lang="fr-CA" baseline="0" dirty="0" err="1" smtClean="0"/>
              <a:t>abilities</a:t>
            </a:r>
            <a:r>
              <a:rPr lang="fr-CA" baseline="0" dirty="0" smtClean="0"/>
              <a:t>: </a:t>
            </a:r>
            <a:r>
              <a:rPr lang="fr-CA" baseline="0" dirty="0" err="1" smtClean="0"/>
              <a:t>creative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problem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solving</a:t>
            </a:r>
            <a:r>
              <a:rPr lang="fr-CA" baseline="0" dirty="0" smtClean="0"/>
              <a:t> and </a:t>
            </a:r>
            <a:r>
              <a:rPr lang="fr-CA" baseline="0" dirty="0" err="1" smtClean="0"/>
              <a:t>being</a:t>
            </a:r>
            <a:r>
              <a:rPr lang="fr-CA" baseline="0" dirty="0" smtClean="0"/>
              <a:t> agents of change</a:t>
            </a:r>
          </a:p>
          <a:p>
            <a:endParaRPr lang="fr-CA" baseline="0" dirty="0" smtClean="0"/>
          </a:p>
          <a:p>
            <a:r>
              <a:rPr lang="fr-CA" baseline="0" dirty="0" smtClean="0"/>
              <a:t>Imagine….and </a:t>
            </a:r>
            <a:r>
              <a:rPr lang="fr-CA" baseline="0" dirty="0" err="1" smtClean="0"/>
              <a:t>remember</a:t>
            </a:r>
            <a:r>
              <a:rPr lang="fr-CA" baseline="0" dirty="0" smtClean="0"/>
              <a:t> the </a:t>
            </a:r>
            <a:r>
              <a:rPr lang="fr-CA" baseline="0" dirty="0" err="1" smtClean="0"/>
              <a:t>context</a:t>
            </a:r>
            <a:r>
              <a:rPr lang="fr-CA" baseline="0" dirty="0" smtClean="0"/>
              <a:t>…</a:t>
            </a:r>
            <a:r>
              <a:rPr lang="fr-CA" baseline="0" dirty="0" err="1" smtClean="0"/>
              <a:t>Seems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easy</a:t>
            </a:r>
            <a:r>
              <a:rPr lang="fr-CA" baseline="0" dirty="0" smtClean="0"/>
              <a:t> to </a:t>
            </a:r>
            <a:r>
              <a:rPr lang="fr-CA" baseline="0" dirty="0" err="1" smtClean="0"/>
              <a:t>say</a:t>
            </a:r>
            <a:r>
              <a:rPr lang="fr-CA" baseline="0" dirty="0" smtClean="0"/>
              <a:t> but </a:t>
            </a:r>
            <a:r>
              <a:rPr lang="fr-CA" baseline="0" dirty="0" err="1" smtClean="0"/>
              <a:t>when</a:t>
            </a:r>
            <a:r>
              <a:rPr lang="fr-CA" baseline="0" dirty="0" smtClean="0"/>
              <a:t> </a:t>
            </a:r>
            <a:r>
              <a:rPr lang="fr-CA" baseline="0" dirty="0" err="1" smtClean="0"/>
              <a:t>comes</a:t>
            </a:r>
            <a:r>
              <a:rPr lang="fr-CA" baseline="0" dirty="0" smtClean="0"/>
              <a:t> time to put </a:t>
            </a:r>
            <a:r>
              <a:rPr lang="fr-CA" baseline="0" dirty="0" err="1" smtClean="0"/>
              <a:t>it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nto</a:t>
            </a:r>
            <a:r>
              <a:rPr lang="fr-CA" baseline="0" dirty="0" smtClean="0"/>
              <a:t> </a:t>
            </a:r>
            <a:r>
              <a:rPr lang="fr-CA" baseline="0" dirty="0" err="1" smtClean="0"/>
              <a:t>practise</a:t>
            </a:r>
            <a:r>
              <a:rPr lang="fr-CA" baseline="0" dirty="0" smtClean="0"/>
              <a:t>, </a:t>
            </a:r>
            <a:r>
              <a:rPr lang="fr-CA" baseline="0" dirty="0" err="1" smtClean="0"/>
              <a:t>it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requires</a:t>
            </a:r>
            <a:r>
              <a:rPr lang="fr-CA" baseline="0" dirty="0" smtClean="0"/>
              <a:t> courage.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5DA27-DF1C-4A01-94C7-2E5E2924A18C}" type="slidenum">
              <a:rPr lang="fr-CA" smtClean="0"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3427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Talking</a:t>
            </a:r>
            <a:r>
              <a:rPr lang="fr-CA" dirty="0" smtClean="0"/>
              <a:t> of courage.</a:t>
            </a:r>
          </a:p>
          <a:p>
            <a:r>
              <a:rPr lang="fr-CA" dirty="0" err="1" smtClean="0"/>
              <a:t>Here</a:t>
            </a:r>
            <a:r>
              <a:rPr lang="fr-CA" dirty="0" smtClean="0"/>
              <a:t> </a:t>
            </a:r>
            <a:r>
              <a:rPr lang="fr-CA" dirty="0" err="1" smtClean="0"/>
              <a:t>is</a:t>
            </a:r>
            <a:r>
              <a:rPr lang="fr-CA" dirty="0" smtClean="0"/>
              <a:t> </a:t>
            </a:r>
            <a:r>
              <a:rPr lang="fr-CA" dirty="0" err="1" smtClean="0"/>
              <a:t>another</a:t>
            </a:r>
            <a:r>
              <a:rPr lang="fr-CA" dirty="0" smtClean="0"/>
              <a:t> </a:t>
            </a:r>
            <a:r>
              <a:rPr lang="fr-CA" dirty="0" err="1" smtClean="0"/>
              <a:t>difficult</a:t>
            </a:r>
            <a:r>
              <a:rPr lang="fr-CA" dirty="0" smtClean="0"/>
              <a:t> </a:t>
            </a:r>
            <a:r>
              <a:rPr lang="fr-CA" dirty="0" err="1" smtClean="0"/>
              <a:t>decision</a:t>
            </a:r>
            <a:r>
              <a:rPr lang="fr-CA" dirty="0" smtClean="0"/>
              <a:t> </a:t>
            </a:r>
            <a:r>
              <a:rPr lang="fr-CA" dirty="0" err="1" smtClean="0"/>
              <a:t>that</a:t>
            </a:r>
            <a:r>
              <a:rPr lang="fr-CA" dirty="0" smtClean="0"/>
              <a:t> </a:t>
            </a:r>
            <a:r>
              <a:rPr lang="fr-CA" dirty="0" err="1" smtClean="0"/>
              <a:t>had</a:t>
            </a:r>
            <a:r>
              <a:rPr lang="fr-CA" baseline="0" dirty="0" smtClean="0"/>
              <a:t> to </a:t>
            </a:r>
            <a:r>
              <a:rPr lang="fr-CA" baseline="0" dirty="0" err="1" smtClean="0"/>
              <a:t>be</a:t>
            </a:r>
            <a:r>
              <a:rPr lang="fr-CA" baseline="0" dirty="0" smtClean="0"/>
              <a:t> made by the city leaders.  </a:t>
            </a:r>
            <a:r>
              <a:rPr lang="fr-CA" baseline="0" dirty="0" err="1" smtClean="0"/>
              <a:t>Probably</a:t>
            </a:r>
            <a:r>
              <a:rPr lang="fr-CA" baseline="0" dirty="0" smtClean="0"/>
              <a:t> the </a:t>
            </a:r>
            <a:r>
              <a:rPr lang="fr-CA" baseline="0" dirty="0" err="1" smtClean="0"/>
              <a:t>most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difficult</a:t>
            </a:r>
            <a:r>
              <a:rPr lang="fr-CA" baseline="0" dirty="0" smtClean="0"/>
              <a:t> one.</a:t>
            </a:r>
          </a:p>
          <a:p>
            <a:endParaRPr lang="fr-CA" baseline="0" dirty="0" smtClean="0"/>
          </a:p>
          <a:p>
            <a:r>
              <a:rPr lang="fr-CA" baseline="0" dirty="0" smtClean="0"/>
              <a:t>1.5 </a:t>
            </a:r>
            <a:r>
              <a:rPr lang="fr-CA" baseline="0" dirty="0" err="1" smtClean="0"/>
              <a:t>yrs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later</a:t>
            </a:r>
            <a:r>
              <a:rPr lang="fr-CA" baseline="0" dirty="0" smtClean="0"/>
              <a:t> - </a:t>
            </a:r>
            <a:r>
              <a:rPr lang="fr-CA" baseline="0" dirty="0" err="1" smtClean="0"/>
              <a:t>Demolition</a:t>
            </a:r>
            <a:r>
              <a:rPr lang="fr-CA" baseline="0" dirty="0" smtClean="0"/>
              <a:t> of all buildings </a:t>
            </a:r>
            <a:r>
              <a:rPr lang="fr-CA" baseline="0" dirty="0" err="1" smtClean="0"/>
              <a:t>that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survived</a:t>
            </a:r>
            <a:r>
              <a:rPr lang="fr-CA" baseline="0" dirty="0" smtClean="0"/>
              <a:t> the </a:t>
            </a:r>
            <a:r>
              <a:rPr lang="fr-CA" baseline="0" dirty="0" err="1" smtClean="0"/>
              <a:t>fire</a:t>
            </a:r>
            <a:r>
              <a:rPr lang="fr-CA" baseline="0" dirty="0" smtClean="0"/>
              <a:t>. </a:t>
            </a:r>
            <a:r>
              <a:rPr lang="fr-CA" baseline="0" dirty="0" err="1" smtClean="0"/>
              <a:t>Explain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why</a:t>
            </a:r>
            <a:r>
              <a:rPr lang="fr-CA" baseline="0" dirty="0" smtClean="0"/>
              <a:t>.</a:t>
            </a:r>
          </a:p>
          <a:p>
            <a:endParaRPr lang="fr-CA" baseline="0" dirty="0" smtClean="0"/>
          </a:p>
          <a:p>
            <a:r>
              <a:rPr lang="fr-CA" baseline="0" dirty="0" err="1" smtClean="0"/>
              <a:t>Here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touch</a:t>
            </a:r>
            <a:r>
              <a:rPr lang="fr-CA" baseline="0" dirty="0" smtClean="0"/>
              <a:t> all </a:t>
            </a:r>
            <a:r>
              <a:rPr lang="fr-CA" baseline="0" dirty="0" err="1" smtClean="0"/>
              <a:t>facets</a:t>
            </a:r>
            <a:r>
              <a:rPr lang="fr-CA" baseline="0" dirty="0" smtClean="0"/>
              <a:t> of leadership </a:t>
            </a:r>
            <a:r>
              <a:rPr lang="fr-CA" baseline="0" dirty="0" err="1" smtClean="0"/>
              <a:t>competencies</a:t>
            </a:r>
            <a:r>
              <a:rPr lang="fr-CA" baseline="0" dirty="0" smtClean="0"/>
              <a:t> in </a:t>
            </a:r>
            <a:r>
              <a:rPr lang="fr-CA" baseline="0" dirty="0" err="1" smtClean="0"/>
              <a:t>order</a:t>
            </a:r>
            <a:r>
              <a:rPr lang="fr-CA" baseline="0" dirty="0" smtClean="0"/>
              <a:t> to </a:t>
            </a:r>
            <a:r>
              <a:rPr lang="fr-CA" baseline="0" dirty="0" err="1" smtClean="0"/>
              <a:t>make</a:t>
            </a:r>
            <a:r>
              <a:rPr lang="fr-CA" baseline="0" dirty="0" smtClean="0"/>
              <a:t>, </a:t>
            </a:r>
            <a:r>
              <a:rPr lang="fr-CA" baseline="0" dirty="0" err="1" smtClean="0"/>
              <a:t>announce</a:t>
            </a:r>
            <a:r>
              <a:rPr lang="fr-CA" baseline="0" dirty="0" smtClean="0"/>
              <a:t> and live by </a:t>
            </a:r>
            <a:r>
              <a:rPr lang="fr-CA" baseline="0" dirty="0" err="1" smtClean="0"/>
              <a:t>this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decision</a:t>
            </a:r>
            <a:r>
              <a:rPr lang="fr-CA" baseline="0" dirty="0" smtClean="0"/>
              <a:t>.  But </a:t>
            </a:r>
            <a:r>
              <a:rPr lang="fr-CA" baseline="0" dirty="0" err="1" smtClean="0"/>
              <a:t>those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who</a:t>
            </a:r>
            <a:r>
              <a:rPr lang="fr-CA" baseline="0" dirty="0" smtClean="0"/>
              <a:t> stand out to me are values-</a:t>
            </a:r>
            <a:r>
              <a:rPr lang="fr-CA" baseline="0" dirty="0" err="1" smtClean="0"/>
              <a:t>based</a:t>
            </a:r>
            <a:r>
              <a:rPr lang="fr-CA" baseline="0" dirty="0" smtClean="0"/>
              <a:t> leadership and </a:t>
            </a:r>
            <a:r>
              <a:rPr lang="fr-CA" baseline="0" dirty="0" err="1" smtClean="0"/>
              <a:t>personality</a:t>
            </a:r>
            <a:r>
              <a:rPr lang="fr-CA" baseline="0" dirty="0" smtClean="0"/>
              <a:t>.</a:t>
            </a:r>
          </a:p>
          <a:p>
            <a:endParaRPr lang="fr-CA" baseline="0" dirty="0" smtClean="0"/>
          </a:p>
          <a:p>
            <a:r>
              <a:rPr lang="fr-CA" baseline="0" dirty="0" smtClean="0"/>
              <a:t>Values-</a:t>
            </a:r>
            <a:r>
              <a:rPr lang="fr-CA" baseline="0" dirty="0" err="1" smtClean="0"/>
              <a:t>based</a:t>
            </a:r>
            <a:r>
              <a:rPr lang="fr-CA" baseline="0" dirty="0" smtClean="0"/>
              <a:t> leadership</a:t>
            </a:r>
          </a:p>
          <a:p>
            <a:endParaRPr lang="fr-CA" baseline="0" dirty="0" smtClean="0"/>
          </a:p>
          <a:p>
            <a:r>
              <a:rPr lang="fr-CA" baseline="0" dirty="0" err="1" smtClean="0"/>
              <a:t>Here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again</a:t>
            </a:r>
            <a:r>
              <a:rPr lang="fr-CA" baseline="0" dirty="0" smtClean="0"/>
              <a:t>:  as leaders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had</a:t>
            </a:r>
            <a:r>
              <a:rPr lang="fr-CA" baseline="0" dirty="0" smtClean="0"/>
              <a:t> to </a:t>
            </a:r>
            <a:r>
              <a:rPr lang="fr-CA" baseline="0" dirty="0" err="1" smtClean="0"/>
              <a:t>ask</a:t>
            </a:r>
            <a:r>
              <a:rPr lang="fr-CA" baseline="0" dirty="0" smtClean="0"/>
              <a:t> </a:t>
            </a:r>
            <a:r>
              <a:rPr lang="fr-CA" baseline="0" dirty="0" err="1" smtClean="0"/>
              <a:t>ourselves</a:t>
            </a:r>
            <a:r>
              <a:rPr lang="fr-CA" baseline="0" dirty="0" smtClean="0"/>
              <a:t>:  </a:t>
            </a:r>
            <a:r>
              <a:rPr lang="fr-CA" baseline="0" dirty="0" err="1" smtClean="0"/>
              <a:t>what’s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truly</a:t>
            </a:r>
            <a:r>
              <a:rPr lang="fr-CA" baseline="0" dirty="0" smtClean="0"/>
              <a:t> important?  </a:t>
            </a:r>
            <a:r>
              <a:rPr lang="fr-CA" baseline="0" dirty="0" err="1" smtClean="0"/>
              <a:t>Need</a:t>
            </a:r>
            <a:r>
              <a:rPr lang="fr-CA" baseline="0" dirty="0" smtClean="0"/>
              <a:t> to have </a:t>
            </a:r>
            <a:r>
              <a:rPr lang="fr-CA" baseline="0" dirty="0" err="1" smtClean="0"/>
              <a:t>empathy</a:t>
            </a:r>
            <a:r>
              <a:rPr lang="fr-CA" baseline="0" dirty="0" smtClean="0"/>
              <a:t>.  </a:t>
            </a:r>
            <a:r>
              <a:rPr lang="fr-CA" baseline="0" dirty="0" err="1" smtClean="0"/>
              <a:t>Think</a:t>
            </a:r>
            <a:r>
              <a:rPr lang="fr-CA" baseline="0" dirty="0" smtClean="0"/>
              <a:t> </a:t>
            </a:r>
            <a:r>
              <a:rPr lang="fr-CA" baseline="0" dirty="0" err="1" smtClean="0"/>
              <a:t>rationally</a:t>
            </a:r>
            <a:r>
              <a:rPr lang="fr-CA" baseline="0" dirty="0" smtClean="0"/>
              <a:t> for </a:t>
            </a:r>
            <a:r>
              <a:rPr lang="fr-CA" baseline="0" dirty="0" err="1" smtClean="0"/>
              <a:t>those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who</a:t>
            </a:r>
            <a:r>
              <a:rPr lang="fr-CA" baseline="0" dirty="0" smtClean="0"/>
              <a:t> are </a:t>
            </a:r>
            <a:r>
              <a:rPr lang="fr-CA" baseline="0" dirty="0" err="1" smtClean="0"/>
              <a:t>still</a:t>
            </a:r>
            <a:r>
              <a:rPr lang="fr-CA" baseline="0" dirty="0" smtClean="0"/>
              <a:t> in the </a:t>
            </a:r>
            <a:r>
              <a:rPr lang="fr-CA" baseline="0" dirty="0" err="1" smtClean="0"/>
              <a:t>emotional</a:t>
            </a:r>
            <a:r>
              <a:rPr lang="fr-CA" baseline="0" dirty="0" smtClean="0"/>
              <a:t>.  </a:t>
            </a:r>
            <a:r>
              <a:rPr lang="fr-CA" baseline="0" dirty="0" err="1" smtClean="0"/>
              <a:t>They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can’t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accept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that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what’s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happened</a:t>
            </a:r>
            <a:r>
              <a:rPr lang="fr-CA" baseline="0" dirty="0" smtClean="0"/>
              <a:t> </a:t>
            </a:r>
            <a:r>
              <a:rPr lang="fr-CA" baseline="0" dirty="0" err="1" smtClean="0"/>
              <a:t>happened</a:t>
            </a:r>
            <a:r>
              <a:rPr lang="fr-CA" baseline="0" dirty="0" smtClean="0"/>
              <a:t> and </a:t>
            </a:r>
            <a:r>
              <a:rPr lang="fr-CA" baseline="0" dirty="0" err="1" smtClean="0"/>
              <a:t>will</a:t>
            </a:r>
            <a:r>
              <a:rPr lang="fr-CA" baseline="0" dirty="0" smtClean="0"/>
              <a:t> not change.  </a:t>
            </a:r>
            <a:r>
              <a:rPr lang="fr-CA" baseline="0" dirty="0" err="1" smtClean="0"/>
              <a:t>Everything</a:t>
            </a:r>
            <a:r>
              <a:rPr lang="fr-CA" baseline="0" dirty="0" smtClean="0"/>
              <a:t> , </a:t>
            </a:r>
            <a:r>
              <a:rPr lang="fr-CA" baseline="0" dirty="0" err="1" smtClean="0"/>
              <a:t>every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decision</a:t>
            </a:r>
            <a:r>
              <a:rPr lang="fr-CA" baseline="0" dirty="0" smtClean="0"/>
              <a:t> </a:t>
            </a:r>
            <a:r>
              <a:rPr lang="fr-CA" baseline="0" dirty="0" err="1" smtClean="0"/>
              <a:t>after</a:t>
            </a:r>
            <a:r>
              <a:rPr lang="fr-CA" baseline="0" dirty="0" smtClean="0"/>
              <a:t> – </a:t>
            </a:r>
            <a:r>
              <a:rPr lang="fr-CA" baseline="0" dirty="0" err="1" smtClean="0"/>
              <a:t>they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feel</a:t>
            </a:r>
            <a:r>
              <a:rPr lang="fr-CA" baseline="0" dirty="0" smtClean="0"/>
              <a:t> </a:t>
            </a:r>
            <a:r>
              <a:rPr lang="fr-CA" baseline="0" dirty="0" err="1" smtClean="0"/>
              <a:t>like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victims</a:t>
            </a:r>
            <a:r>
              <a:rPr lang="fr-CA" baseline="0" dirty="0" smtClean="0"/>
              <a:t>.  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5DA27-DF1C-4A01-94C7-2E5E2924A18C}" type="slidenum">
              <a:rPr lang="fr-CA" smtClean="0"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253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4DACA-1772-45BA-9EE9-28848854F6D6}" type="slidenum">
              <a:rPr lang="fr-CA" smtClean="0"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364500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4DACA-1772-45BA-9EE9-28848854F6D6}" type="slidenum">
              <a:rPr lang="fr-CA" smtClean="0"/>
              <a:t>25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459863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4DACA-1772-45BA-9EE9-28848854F6D6}" type="slidenum">
              <a:rPr lang="fr-CA" smtClean="0"/>
              <a:t>28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06052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0F3FB-8D1F-5240-9428-90F5B5EC98D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2408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CA" sz="1100" dirty="0" smtClean="0"/>
              <a:t/>
            </a:r>
            <a:br>
              <a:rPr lang="fr-CA" sz="1100" dirty="0" smtClean="0"/>
            </a:br>
            <a:endParaRPr lang="fr-CA" sz="1100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 sz="1100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 sz="1100" dirty="0" smtClean="0"/>
          </a:p>
        </p:txBody>
      </p:sp>
      <p:sp>
        <p:nvSpPr>
          <p:cNvPr id="7168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5768259-03A6-4A66-AFE9-5EB82428E03D}" type="slidenum">
              <a:rPr lang="en-CA" altLang="fr-F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CA" altLang="fr-F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352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5DA27-DF1C-4A01-94C7-2E5E2924A18C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85935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Espace réservé des commentaires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CA" sz="1200" dirty="0" smtClean="0">
                <a:latin typeface="+mn-lt"/>
              </a:rPr>
              <a:t>A</a:t>
            </a:r>
            <a:r>
              <a:rPr lang="fr-CA" sz="1200" baseline="0" dirty="0" smtClean="0">
                <a:latin typeface="+mn-lt"/>
              </a:rPr>
              <a:t> few </a:t>
            </a:r>
            <a:r>
              <a:rPr lang="fr-CA" sz="1200" baseline="0" dirty="0" err="1" smtClean="0">
                <a:latin typeface="+mn-lt"/>
              </a:rPr>
              <a:t>general</a:t>
            </a:r>
            <a:r>
              <a:rPr lang="fr-CA" sz="1200" baseline="0" dirty="0" smtClean="0">
                <a:latin typeface="+mn-lt"/>
              </a:rPr>
              <a:t> </a:t>
            </a:r>
            <a:r>
              <a:rPr lang="fr-CA" sz="1200" baseline="0" dirty="0" err="1" smtClean="0">
                <a:latin typeface="+mn-lt"/>
              </a:rPr>
              <a:t>facts</a:t>
            </a:r>
            <a:r>
              <a:rPr lang="fr-CA" sz="1200" baseline="0" dirty="0" smtClean="0">
                <a:latin typeface="+mn-lt"/>
              </a:rPr>
              <a:t> </a:t>
            </a:r>
            <a:r>
              <a:rPr lang="fr-CA" sz="1200" baseline="0" dirty="0" err="1" smtClean="0">
                <a:latin typeface="+mn-lt"/>
              </a:rPr>
              <a:t>before</a:t>
            </a:r>
            <a:r>
              <a:rPr lang="fr-CA" sz="1200" baseline="0" dirty="0" smtClean="0">
                <a:latin typeface="+mn-lt"/>
              </a:rPr>
              <a:t> </a:t>
            </a:r>
            <a:r>
              <a:rPr lang="fr-CA" sz="1200" baseline="0" dirty="0" err="1" smtClean="0">
                <a:latin typeface="+mn-lt"/>
              </a:rPr>
              <a:t>going</a:t>
            </a:r>
            <a:r>
              <a:rPr lang="fr-CA" sz="1200" baseline="0" dirty="0" smtClean="0">
                <a:latin typeface="+mn-lt"/>
              </a:rPr>
              <a:t> </a:t>
            </a:r>
            <a:r>
              <a:rPr lang="fr-CA" sz="1200" baseline="0" dirty="0" err="1" smtClean="0">
                <a:latin typeface="+mn-lt"/>
              </a:rPr>
              <a:t>into</a:t>
            </a:r>
            <a:r>
              <a:rPr lang="fr-CA" sz="1200" baseline="0" dirty="0" smtClean="0">
                <a:latin typeface="+mn-lt"/>
              </a:rPr>
              <a:t> a bit more </a:t>
            </a:r>
            <a:r>
              <a:rPr lang="fr-CA" sz="1200" baseline="0" dirty="0" err="1" smtClean="0">
                <a:latin typeface="+mn-lt"/>
              </a:rPr>
              <a:t>details</a:t>
            </a:r>
            <a:r>
              <a:rPr lang="fr-CA" sz="1200" baseline="0" dirty="0" smtClean="0">
                <a:latin typeface="+mn-lt"/>
              </a:rPr>
              <a:t>.</a:t>
            </a:r>
            <a:endParaRPr lang="fr-CA" sz="1200" dirty="0" smtClean="0">
              <a:latin typeface="+mn-lt"/>
            </a:endParaRPr>
          </a:p>
          <a:p>
            <a:endParaRPr lang="fr-CA" sz="1200" dirty="0" smtClean="0">
              <a:latin typeface="+mn-lt"/>
            </a:endParaRPr>
          </a:p>
          <a:p>
            <a:r>
              <a:rPr lang="fr-CA" sz="1200" dirty="0" smtClean="0">
                <a:latin typeface="+mn-lt"/>
              </a:rPr>
              <a:t>- </a:t>
            </a:r>
            <a:r>
              <a:rPr lang="fr-CA" sz="1200" dirty="0" err="1" smtClean="0">
                <a:latin typeface="+mn-lt"/>
              </a:rPr>
              <a:t>Directly</a:t>
            </a:r>
            <a:r>
              <a:rPr lang="fr-CA" sz="1200" dirty="0" smtClean="0">
                <a:latin typeface="+mn-lt"/>
              </a:rPr>
              <a:t> </a:t>
            </a:r>
            <a:r>
              <a:rPr lang="fr-CA" sz="1200" dirty="0" err="1" smtClean="0">
                <a:latin typeface="+mn-lt"/>
              </a:rPr>
              <a:t>impacted</a:t>
            </a:r>
            <a:r>
              <a:rPr lang="fr-CA" sz="1200" dirty="0" smtClean="0">
                <a:latin typeface="+mn-lt"/>
              </a:rPr>
              <a:t> area: 171 925 m2 (42.5 acres) – </a:t>
            </a:r>
            <a:r>
              <a:rPr lang="fr-CA" sz="1200" dirty="0" err="1" smtClean="0">
                <a:latin typeface="+mn-lt"/>
              </a:rPr>
              <a:t>that’s</a:t>
            </a:r>
            <a:r>
              <a:rPr lang="fr-CA" sz="1200" dirty="0" smtClean="0">
                <a:latin typeface="+mn-lt"/>
              </a:rPr>
              <a:t> </a:t>
            </a:r>
            <a:r>
              <a:rPr lang="fr-CA" sz="1200" dirty="0" err="1" smtClean="0">
                <a:latin typeface="+mn-lt"/>
              </a:rPr>
              <a:t>nearly</a:t>
            </a:r>
            <a:r>
              <a:rPr lang="fr-CA" sz="1200" dirty="0" smtClean="0">
                <a:latin typeface="+mn-lt"/>
              </a:rPr>
              <a:t> 40 </a:t>
            </a:r>
            <a:r>
              <a:rPr lang="fr-CA" sz="1200" dirty="0" err="1" smtClean="0">
                <a:latin typeface="+mn-lt"/>
              </a:rPr>
              <a:t>american</a:t>
            </a:r>
            <a:r>
              <a:rPr lang="fr-CA" sz="1200" baseline="0" dirty="0" smtClean="0">
                <a:latin typeface="+mn-lt"/>
              </a:rPr>
              <a:t> football </a:t>
            </a:r>
            <a:r>
              <a:rPr lang="fr-CA" sz="1200" baseline="0" dirty="0" err="1" smtClean="0">
                <a:latin typeface="+mn-lt"/>
              </a:rPr>
              <a:t>fields</a:t>
            </a:r>
            <a:r>
              <a:rPr lang="fr-CA" sz="1200" baseline="0" dirty="0" smtClean="0">
                <a:latin typeface="+mn-lt"/>
              </a:rPr>
              <a:t>.</a:t>
            </a:r>
            <a:endParaRPr lang="fr-CA" sz="1200" dirty="0" smtClean="0">
              <a:latin typeface="+mn-lt"/>
            </a:endParaRPr>
          </a:p>
          <a:p>
            <a:r>
              <a:rPr lang="fr-CA" sz="1200" dirty="0" smtClean="0">
                <a:latin typeface="+mn-lt"/>
              </a:rPr>
              <a:t>- </a:t>
            </a:r>
            <a:r>
              <a:rPr lang="fr-CA" sz="1200" dirty="0" err="1" smtClean="0">
                <a:latin typeface="+mn-lt"/>
              </a:rPr>
              <a:t>Additional</a:t>
            </a:r>
            <a:r>
              <a:rPr lang="fr-CA" sz="1200" dirty="0" smtClean="0">
                <a:latin typeface="+mn-lt"/>
              </a:rPr>
              <a:t> </a:t>
            </a:r>
            <a:r>
              <a:rPr lang="fr-CA" sz="1200" dirty="0" err="1" smtClean="0">
                <a:latin typeface="+mn-lt"/>
              </a:rPr>
              <a:t>indirectly</a:t>
            </a:r>
            <a:r>
              <a:rPr lang="fr-CA" sz="1200" dirty="0" smtClean="0">
                <a:latin typeface="+mn-lt"/>
              </a:rPr>
              <a:t> </a:t>
            </a:r>
            <a:r>
              <a:rPr lang="fr-CA" sz="1200" dirty="0" err="1" smtClean="0">
                <a:latin typeface="+mn-lt"/>
              </a:rPr>
              <a:t>impacted</a:t>
            </a:r>
            <a:r>
              <a:rPr lang="fr-CA" sz="1200" dirty="0" smtClean="0">
                <a:latin typeface="+mn-lt"/>
              </a:rPr>
              <a:t> area: 83 750 m2 (20.7 acres)</a:t>
            </a:r>
          </a:p>
          <a:p>
            <a:endParaRPr lang="fr-CA" sz="1200" dirty="0" smtClean="0">
              <a:latin typeface="+mn-lt"/>
            </a:endParaRPr>
          </a:p>
          <a:p>
            <a:r>
              <a:rPr lang="fr-CA" sz="1200" dirty="0" smtClean="0">
                <a:latin typeface="+mn-lt"/>
              </a:rPr>
              <a:t>- Train:  5x locomotives (or </a:t>
            </a:r>
            <a:r>
              <a:rPr lang="fr-CA" sz="1200" dirty="0" err="1" smtClean="0">
                <a:latin typeface="+mn-lt"/>
              </a:rPr>
              <a:t>engine</a:t>
            </a:r>
            <a:r>
              <a:rPr lang="fr-CA" sz="1200" baseline="0" dirty="0" smtClean="0">
                <a:latin typeface="+mn-lt"/>
              </a:rPr>
              <a:t> cars), 1 buffer wagon, 72 </a:t>
            </a:r>
            <a:r>
              <a:rPr lang="fr-CA" sz="1200" baseline="0" dirty="0" err="1" smtClean="0">
                <a:latin typeface="+mn-lt"/>
              </a:rPr>
              <a:t>tk</a:t>
            </a:r>
            <a:r>
              <a:rPr lang="fr-CA" sz="1200" baseline="0" dirty="0" smtClean="0">
                <a:latin typeface="+mn-lt"/>
              </a:rPr>
              <a:t> cars (63 </a:t>
            </a:r>
            <a:r>
              <a:rPr lang="fr-CA" sz="1200" baseline="0" dirty="0" err="1" smtClean="0">
                <a:latin typeface="+mn-lt"/>
              </a:rPr>
              <a:t>derailed</a:t>
            </a:r>
            <a:r>
              <a:rPr lang="fr-CA" sz="1200" baseline="0" dirty="0" smtClean="0">
                <a:latin typeface="+mn-lt"/>
              </a:rPr>
              <a:t>) – </a:t>
            </a:r>
            <a:r>
              <a:rPr lang="fr-CA" sz="1200" baseline="0" dirty="0" err="1" smtClean="0">
                <a:latin typeface="+mn-lt"/>
              </a:rPr>
              <a:t>Each</a:t>
            </a:r>
            <a:r>
              <a:rPr lang="fr-CA" sz="1200" baseline="0" dirty="0" smtClean="0">
                <a:latin typeface="+mn-lt"/>
              </a:rPr>
              <a:t> </a:t>
            </a:r>
            <a:r>
              <a:rPr lang="fr-CA" sz="1200" baseline="0" dirty="0" err="1" smtClean="0">
                <a:latin typeface="+mn-lt"/>
              </a:rPr>
              <a:t>containing</a:t>
            </a:r>
            <a:r>
              <a:rPr lang="fr-CA" sz="1200" baseline="0" dirty="0" smtClean="0">
                <a:latin typeface="+mn-lt"/>
              </a:rPr>
              <a:t> 116 000 litres of </a:t>
            </a:r>
            <a:r>
              <a:rPr lang="fr-CA" sz="1200" baseline="0" dirty="0" err="1" smtClean="0">
                <a:latin typeface="+mn-lt"/>
              </a:rPr>
              <a:t>crude</a:t>
            </a:r>
            <a:r>
              <a:rPr lang="fr-CA" sz="1200" baseline="0" dirty="0" smtClean="0">
                <a:latin typeface="+mn-lt"/>
              </a:rPr>
              <a:t> </a:t>
            </a:r>
            <a:r>
              <a:rPr lang="fr-CA" sz="1200" baseline="0" dirty="0" err="1" smtClean="0">
                <a:latin typeface="+mn-lt"/>
              </a:rPr>
              <a:t>oil</a:t>
            </a:r>
            <a:r>
              <a:rPr lang="fr-CA" sz="1200" baseline="0" dirty="0" smtClean="0">
                <a:latin typeface="+mn-lt"/>
              </a:rPr>
              <a:t>.</a:t>
            </a:r>
            <a:r>
              <a:rPr lang="fr-CA" sz="1200" dirty="0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fr-CA" sz="1200" dirty="0" smtClean="0">
              <a:solidFill>
                <a:srgbClr val="14315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1200" dirty="0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fr-CA" sz="1200" dirty="0" err="1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Derailment</a:t>
            </a:r>
            <a:r>
              <a:rPr lang="fr-CA" sz="1200" dirty="0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1200" dirty="0" err="1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created</a:t>
            </a:r>
            <a:r>
              <a:rPr lang="fr-CA" sz="1200" dirty="0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fr-CA" sz="1200" dirty="0" err="1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series</a:t>
            </a:r>
            <a:r>
              <a:rPr lang="fr-CA" sz="1200" dirty="0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 63</a:t>
            </a:r>
            <a:r>
              <a:rPr lang="fr-CA" sz="1200" baseline="0" dirty="0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1200" dirty="0" err="1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murderous</a:t>
            </a:r>
            <a:r>
              <a:rPr lang="fr-CA" sz="1200" baseline="0" dirty="0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 explosions, back to back, </a:t>
            </a:r>
            <a:r>
              <a:rPr lang="fr-CA" sz="1200" baseline="0" dirty="0" err="1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each</a:t>
            </a:r>
            <a:r>
              <a:rPr lang="fr-CA" sz="1200" baseline="0" dirty="0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1200" baseline="0" dirty="0" err="1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representing</a:t>
            </a:r>
            <a:r>
              <a:rPr lang="fr-CA" sz="1200" baseline="0" dirty="0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 1/16th of the explosion power </a:t>
            </a:r>
            <a:r>
              <a:rPr lang="fr-CA" sz="1200" baseline="0" dirty="0" err="1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observed</a:t>
            </a:r>
            <a:r>
              <a:rPr lang="fr-CA" sz="1200" baseline="0" dirty="0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 in Hiroshima</a:t>
            </a:r>
            <a:endParaRPr lang="fr-CA" sz="1200" baseline="0" dirty="0" smtClean="0">
              <a:latin typeface="+mn-lt"/>
            </a:endParaRPr>
          </a:p>
          <a:p>
            <a:endParaRPr lang="fr-CA" sz="1200" baseline="0" dirty="0" smtClean="0">
              <a:latin typeface="+mn-lt"/>
            </a:endParaRPr>
          </a:p>
          <a:p>
            <a:r>
              <a:rPr lang="fr-CA" sz="1200" baseline="0" dirty="0" smtClean="0">
                <a:latin typeface="+mn-lt"/>
              </a:rPr>
              <a:t>- Train </a:t>
            </a:r>
            <a:r>
              <a:rPr lang="fr-CA" sz="1200" baseline="0" dirty="0" err="1" smtClean="0">
                <a:latin typeface="+mn-lt"/>
              </a:rPr>
              <a:t>lenght</a:t>
            </a:r>
            <a:r>
              <a:rPr lang="fr-CA" sz="1200" baseline="0" dirty="0" smtClean="0">
                <a:latin typeface="+mn-lt"/>
              </a:rPr>
              <a:t>: 1 433m (4700 </a:t>
            </a:r>
            <a:r>
              <a:rPr lang="fr-CA" sz="1200" baseline="0" dirty="0" err="1" smtClean="0">
                <a:latin typeface="+mn-lt"/>
              </a:rPr>
              <a:t>ft</a:t>
            </a:r>
            <a:r>
              <a:rPr lang="fr-CA" sz="1200" baseline="0" dirty="0" smtClean="0">
                <a:latin typeface="+mn-lt"/>
              </a:rPr>
              <a:t>)</a:t>
            </a:r>
          </a:p>
          <a:p>
            <a:r>
              <a:rPr lang="fr-CA" sz="1200" baseline="0" dirty="0" smtClean="0">
                <a:latin typeface="+mn-lt"/>
              </a:rPr>
              <a:t>- Train </a:t>
            </a:r>
            <a:r>
              <a:rPr lang="fr-CA" sz="1200" baseline="0" dirty="0" err="1" smtClean="0">
                <a:latin typeface="+mn-lt"/>
              </a:rPr>
              <a:t>weight</a:t>
            </a:r>
            <a:r>
              <a:rPr lang="fr-CA" sz="1200" baseline="0" dirty="0" smtClean="0">
                <a:latin typeface="+mn-lt"/>
              </a:rPr>
              <a:t>: 10 873 </a:t>
            </a:r>
            <a:r>
              <a:rPr lang="fr-CA" sz="1200" baseline="0" dirty="0" err="1" smtClean="0">
                <a:latin typeface="+mn-lt"/>
              </a:rPr>
              <a:t>metric</a:t>
            </a:r>
            <a:r>
              <a:rPr lang="fr-CA" sz="1200" baseline="0" dirty="0" smtClean="0">
                <a:latin typeface="+mn-lt"/>
              </a:rPr>
              <a:t> tons or 23 869 450 </a:t>
            </a:r>
            <a:r>
              <a:rPr lang="fr-CA" sz="1200" baseline="0" dirty="0" err="1" smtClean="0">
                <a:latin typeface="+mn-lt"/>
              </a:rPr>
              <a:t>lbs</a:t>
            </a:r>
            <a:r>
              <a:rPr lang="fr-CA" sz="1200" baseline="0" dirty="0" smtClean="0">
                <a:latin typeface="+mn-lt"/>
              </a:rPr>
              <a:t>!</a:t>
            </a:r>
          </a:p>
          <a:p>
            <a:r>
              <a:rPr lang="fr-CA" sz="1200" baseline="0" dirty="0" smtClean="0">
                <a:latin typeface="+mn-lt"/>
              </a:rPr>
              <a:t>- Distance Nantes-Lac-Mégantic: 12 km</a:t>
            </a:r>
          </a:p>
          <a:p>
            <a:r>
              <a:rPr lang="fr-CA" sz="1200" baseline="0" dirty="0" smtClean="0">
                <a:latin typeface="+mn-lt"/>
              </a:rPr>
              <a:t>- </a:t>
            </a:r>
            <a:r>
              <a:rPr lang="fr-CA" sz="1200" baseline="0" dirty="0" err="1" smtClean="0">
                <a:latin typeface="+mn-lt"/>
              </a:rPr>
              <a:t>Estimated</a:t>
            </a:r>
            <a:r>
              <a:rPr lang="fr-CA" sz="1200" baseline="0" dirty="0" smtClean="0">
                <a:latin typeface="+mn-lt"/>
              </a:rPr>
              <a:t> speed at </a:t>
            </a:r>
            <a:r>
              <a:rPr lang="fr-CA" sz="1200" baseline="0" dirty="0" err="1" smtClean="0">
                <a:latin typeface="+mn-lt"/>
              </a:rPr>
              <a:t>derailment</a:t>
            </a:r>
            <a:r>
              <a:rPr lang="fr-CA" sz="1200" baseline="0" dirty="0" smtClean="0">
                <a:latin typeface="+mn-lt"/>
              </a:rPr>
              <a:t>: 100km/h</a:t>
            </a:r>
          </a:p>
          <a:p>
            <a:endParaRPr lang="fr-CA" sz="1200" baseline="0" dirty="0" smtClean="0">
              <a:latin typeface="+mn-lt"/>
            </a:endParaRPr>
          </a:p>
          <a:p>
            <a:r>
              <a:rPr lang="fr-CA" sz="1200" baseline="0" dirty="0" smtClean="0">
                <a:latin typeface="+mn-lt"/>
              </a:rPr>
              <a:t>- </a:t>
            </a:r>
            <a:r>
              <a:rPr lang="fr-CA" sz="1200" baseline="0" dirty="0" err="1" smtClean="0">
                <a:latin typeface="+mn-lt"/>
              </a:rPr>
              <a:t>Depth</a:t>
            </a:r>
            <a:r>
              <a:rPr lang="fr-CA" sz="1200" baseline="0" dirty="0" smtClean="0">
                <a:latin typeface="+mn-lt"/>
              </a:rPr>
              <a:t> of contamination: 9.3ft</a:t>
            </a:r>
          </a:p>
          <a:p>
            <a:r>
              <a:rPr lang="fr-CA" sz="1200" baseline="0" dirty="0" smtClean="0">
                <a:latin typeface="+mn-lt"/>
              </a:rPr>
              <a:t>- 150 000 m3 </a:t>
            </a:r>
            <a:r>
              <a:rPr lang="fr-CA" sz="1200" baseline="0" dirty="0" err="1" smtClean="0">
                <a:latin typeface="+mn-lt"/>
              </a:rPr>
              <a:t>contaminated</a:t>
            </a:r>
            <a:r>
              <a:rPr lang="fr-CA" sz="1200" baseline="0" dirty="0" smtClean="0">
                <a:latin typeface="+mn-lt"/>
              </a:rPr>
              <a:t> </a:t>
            </a:r>
            <a:r>
              <a:rPr lang="fr-CA" sz="1200" baseline="0" dirty="0" err="1" smtClean="0">
                <a:latin typeface="+mn-lt"/>
              </a:rPr>
              <a:t>soil</a:t>
            </a:r>
            <a:r>
              <a:rPr lang="fr-CA" sz="1200" baseline="0" dirty="0" smtClean="0">
                <a:latin typeface="+mn-lt"/>
              </a:rPr>
              <a:t> = over 50 </a:t>
            </a:r>
            <a:r>
              <a:rPr lang="fr-CA" sz="1200" baseline="0" dirty="0" err="1" smtClean="0">
                <a:latin typeface="+mn-lt"/>
              </a:rPr>
              <a:t>olympic</a:t>
            </a:r>
            <a:r>
              <a:rPr lang="fr-CA" sz="1200" baseline="0" dirty="0" smtClean="0">
                <a:latin typeface="+mn-lt"/>
              </a:rPr>
              <a:t> size pools</a:t>
            </a:r>
          </a:p>
          <a:p>
            <a:pPr marL="171450" indent="-171450">
              <a:buFontTx/>
              <a:buChar char="-"/>
            </a:pPr>
            <a:r>
              <a:rPr lang="fr-CA" sz="1200" baseline="0" dirty="0" smtClean="0">
                <a:latin typeface="+mn-lt"/>
              </a:rPr>
              <a:t>125 </a:t>
            </a:r>
            <a:r>
              <a:rPr lang="fr-CA" sz="1200" baseline="0" dirty="0" err="1" smtClean="0">
                <a:latin typeface="+mn-lt"/>
              </a:rPr>
              <a:t>fire</a:t>
            </a:r>
            <a:r>
              <a:rPr lang="fr-CA" sz="1200" baseline="0" dirty="0" smtClean="0">
                <a:latin typeface="+mn-lt"/>
              </a:rPr>
              <a:t> services </a:t>
            </a:r>
            <a:r>
              <a:rPr lang="fr-CA" sz="1200" baseline="0" dirty="0" err="1" smtClean="0">
                <a:latin typeface="+mn-lt"/>
              </a:rPr>
              <a:t>involved</a:t>
            </a:r>
            <a:r>
              <a:rPr lang="fr-CA" sz="1200" baseline="0" dirty="0" smtClean="0">
                <a:latin typeface="+mn-lt"/>
              </a:rPr>
              <a:t> in the </a:t>
            </a:r>
            <a:r>
              <a:rPr lang="fr-CA" sz="1200" baseline="0" dirty="0" err="1" smtClean="0">
                <a:latin typeface="+mn-lt"/>
              </a:rPr>
              <a:t>firefight</a:t>
            </a:r>
            <a:r>
              <a:rPr lang="fr-CA" sz="1200" baseline="0" dirty="0" smtClean="0">
                <a:latin typeface="+mn-lt"/>
              </a:rPr>
              <a:t>. </a:t>
            </a:r>
            <a:r>
              <a:rPr lang="en-CA" sz="1200" baseline="0" dirty="0" smtClean="0"/>
              <a:t>200 offered their services. The response was simply amazing but we simply could not accept all the help that was being offered. </a:t>
            </a:r>
          </a:p>
          <a:p>
            <a:pPr marL="171450" indent="-171450">
              <a:buFontTx/>
              <a:buChar char="-"/>
            </a:pPr>
            <a:r>
              <a:rPr lang="en-CA" sz="1200" baseline="0" dirty="0" smtClean="0"/>
              <a:t>2000 people evacuated – 1/3 of the population.</a:t>
            </a:r>
          </a:p>
          <a:p>
            <a:pPr marL="171450" indent="-171450">
              <a:buFontTx/>
              <a:buChar char="-"/>
            </a:pPr>
            <a:r>
              <a:rPr lang="en-CA" sz="1200" baseline="0" dirty="0" smtClean="0"/>
              <a:t>47 deaths.</a:t>
            </a:r>
          </a:p>
          <a:p>
            <a:pPr marL="171450" indent="-171450">
              <a:buFontTx/>
              <a:buChar char="-"/>
            </a:pPr>
            <a:r>
              <a:rPr lang="en-CA" sz="1200" baseline="0" dirty="0" smtClean="0">
                <a:solidFill>
                  <a:srgbClr val="FF0000"/>
                </a:solidFill>
                <a:latin typeface="+mn-lt"/>
              </a:rPr>
              <a:t>X buildings burnt of which _____ were businesses and ____ were households.</a:t>
            </a:r>
          </a:p>
          <a:p>
            <a:pPr marL="171450" indent="-171450">
              <a:buFontTx/>
              <a:buChar char="-"/>
            </a:pPr>
            <a:r>
              <a:rPr lang="en-CA" sz="1200" baseline="0" dirty="0" smtClean="0">
                <a:solidFill>
                  <a:srgbClr val="FF0000"/>
                </a:solidFill>
                <a:latin typeface="+mn-lt"/>
              </a:rPr>
              <a:t>39 buildings destroyed over a year after. Of those, ______ were businesses and _____ were households.</a:t>
            </a:r>
          </a:p>
          <a:p>
            <a:pPr marL="0" indent="0">
              <a:buFontTx/>
              <a:buNone/>
            </a:pPr>
            <a:r>
              <a:rPr lang="fr-CA" sz="1200" dirty="0" smtClean="0">
                <a:solidFill>
                  <a:srgbClr val="FF0000"/>
                </a:solidFill>
                <a:latin typeface="+mn-lt"/>
              </a:rPr>
              <a:t>_________________________________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fr-CA" altLang="fr-FR" dirty="0" smtClean="0"/>
              <a:t>Quelques faits :</a:t>
            </a:r>
          </a:p>
          <a:p>
            <a:pPr eaLnBrk="1" hangingPunct="1">
              <a:spcBef>
                <a:spcPct val="0"/>
              </a:spcBef>
              <a:defRPr/>
            </a:pPr>
            <a:endParaRPr lang="fr-CA" altLang="fr-FR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fr-FR" dirty="0" smtClean="0"/>
              <a:t>-Zone directement touchée: 171 925 m2 (42,5 acres)  c'est près de 40 terrains de football. </a:t>
            </a:r>
          </a:p>
          <a:p>
            <a:pPr eaLnBrk="1" hangingPunct="1">
              <a:spcBef>
                <a:spcPct val="0"/>
              </a:spcBef>
              <a:defRPr/>
            </a:pPr>
            <a:endParaRPr lang="fr-FR" dirty="0" smtClean="0"/>
          </a:p>
          <a:p>
            <a:pPr marL="171450" indent="-171450" eaLnBrk="1" hangingPunct="1">
              <a:spcBef>
                <a:spcPct val="0"/>
              </a:spcBef>
              <a:buFontTx/>
              <a:buChar char="-"/>
              <a:defRPr/>
            </a:pPr>
            <a:r>
              <a:rPr lang="fr-FR" dirty="0" smtClean="0"/>
              <a:t>Superficie supplémentaire indirectement touchée: 83 750 m2 (20,7 acres) 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  <a:defRPr/>
            </a:pPr>
            <a:r>
              <a:rPr lang="fr-FR" dirty="0" smtClean="0"/>
              <a:t>Train: 5 locomotives (ou voitures-moteur), 1 wagon tampon, 72 wagons (63 déraillés) - Chacun d'eux contenant 116 000 litres de pétrole brut très instable. 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  <a:defRPr/>
            </a:pPr>
            <a:r>
              <a:rPr lang="fr-FR" dirty="0" smtClean="0"/>
              <a:t>Longueur du train: 1 433m (4700 pi) 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  <a:defRPr/>
            </a:pPr>
            <a:r>
              <a:rPr lang="fr-FR" dirty="0" smtClean="0"/>
              <a:t>Poids du train: 10 873 tonnes métriques ou 23 869 450 livres! 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  <a:defRPr/>
            </a:pPr>
            <a:r>
              <a:rPr lang="fr-FR" dirty="0" smtClean="0"/>
              <a:t>Distance Nantes-Lac-Mégantic: 12 km 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  <a:defRPr/>
            </a:pPr>
            <a:r>
              <a:rPr lang="fr-FR" dirty="0" smtClean="0"/>
              <a:t>Vitesse estimée au déraillement: 100 km/h</a:t>
            </a:r>
            <a:endParaRPr lang="fr-CA" altLang="fr-FR" dirty="0" smtClean="0"/>
          </a:p>
        </p:txBody>
      </p:sp>
      <p:sp>
        <p:nvSpPr>
          <p:cNvPr id="7270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1ED9382-FB65-4E7E-9954-B4DE997B1CD0}" type="slidenum">
              <a:rPr lang="en-CA" altLang="fr-F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CA" altLang="fr-F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179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4DACA-1772-45BA-9EE9-28848854F6D6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2101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3614-F80F-4AFD-B1A7-CC265CF19744}" type="slidenum">
              <a:rPr lang="en-CA" smtClean="0"/>
              <a:pPr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56302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defRPr/>
            </a:pPr>
            <a:endParaRPr lang="fr-CA" dirty="0" smtClean="0">
              <a:solidFill>
                <a:srgbClr val="000000"/>
              </a:solidFill>
            </a:endParaRPr>
          </a:p>
          <a:p>
            <a:pPr defTabSz="931774">
              <a:defRPr/>
            </a:pPr>
            <a:endParaRPr lang="fr-CA" dirty="0" smtClean="0">
              <a:solidFill>
                <a:srgbClr val="000000"/>
              </a:solidFill>
            </a:endParaRPr>
          </a:p>
          <a:p>
            <a:pPr defTabSz="931774">
              <a:defRPr/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3614-F80F-4AFD-B1A7-CC265CF19744}" type="slidenum">
              <a:rPr lang="en-CA" smtClean="0"/>
              <a:pPr/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92105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3614-F80F-4AFD-B1A7-CC265CF19744}" type="slidenum">
              <a:rPr lang="en-CA" smtClean="0"/>
              <a:pPr/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74424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ACC0-9884-4CAF-8B4E-A4803527A478}" type="datetimeFigureOut">
              <a:rPr lang="fr-CA" smtClean="0"/>
              <a:t>2019-05-24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05FB-9FE3-4CAA-80DB-016FF7B2DA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05015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ACC0-9884-4CAF-8B4E-A4803527A478}" type="datetimeFigureOut">
              <a:rPr lang="fr-CA" smtClean="0"/>
              <a:t>2019-05-24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05FB-9FE3-4CAA-80DB-016FF7B2DA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16987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ACC0-9884-4CAF-8B4E-A4803527A478}" type="datetimeFigureOut">
              <a:rPr lang="fr-CA" smtClean="0"/>
              <a:t>2019-05-24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05FB-9FE3-4CAA-80DB-016FF7B2DA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58348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698F1-1720-435C-BBA5-56FAD7833424}" type="datetime1">
              <a:rPr lang="fr-CA" smtClean="0"/>
              <a:pPr/>
              <a:t>2019-05-24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A4042-24FF-45D3-BB97-1B096E7C46A4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74928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hoto verticale et vign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L_QUE_Croix_Rouge_Can_RGB_200%.e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12755" y="5394099"/>
            <a:ext cx="2432225" cy="1271016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34000" y="0"/>
            <a:ext cx="6858000" cy="685800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accent6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noProof="0" dirty="0" smtClean="0"/>
              <a:t>Cliquez sur l'icône pour ajouter une image</a:t>
            </a:r>
            <a:endParaRPr lang="fr-CA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 noProof="0" dirty="0" smtClean="0"/>
              <a:t>JOUR MOIS XXXX</a:t>
            </a:r>
            <a:endParaRPr lang="fr-CA" noProof="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D86D2F-3A27-4A34-9A81-424B56D98F20}" type="slidenum">
              <a:rPr lang="fr-CA" noProof="0" smtClean="0"/>
              <a:pPr/>
              <a:t>‹N°›</a:t>
            </a:fld>
            <a:endParaRPr lang="fr-CA" noProof="0" dirty="0"/>
          </a:p>
        </p:txBody>
      </p:sp>
      <p:sp>
        <p:nvSpPr>
          <p:cNvPr id="10" name="Espace réservé du texte 9"/>
          <p:cNvSpPr>
            <a:spLocks noGrp="1" noChangeAspect="1"/>
          </p:cNvSpPr>
          <p:nvPr>
            <p:ph type="body" sz="quarter" idx="12"/>
          </p:nvPr>
        </p:nvSpPr>
        <p:spPr>
          <a:xfrm>
            <a:off x="1194816" y="886968"/>
            <a:ext cx="3986784" cy="4718304"/>
          </a:xfrm>
        </p:spPr>
        <p:txBody>
          <a:bodyPr lIns="0" tIns="0"/>
          <a:lstStyle>
            <a:lvl1pPr>
              <a:defRPr sz="2000" cap="all">
                <a:solidFill>
                  <a:srgbClr val="FF0000"/>
                </a:solidFill>
              </a:defRPr>
            </a:lvl1pPr>
            <a:lvl2pPr marL="0" indent="0">
              <a:buNone/>
              <a:defRPr sz="2000" b="0"/>
            </a:lvl2pPr>
            <a:lvl3pPr marL="119063" indent="-119063">
              <a:defRPr/>
            </a:lvl3pPr>
            <a:lvl4pPr marL="376238" indent="-141288">
              <a:defRPr/>
            </a:lvl4pPr>
            <a:lvl5pPr marL="581025" indent="-119063">
              <a:defRPr/>
            </a:lvl5pPr>
          </a:lstStyle>
          <a:p>
            <a:pPr lvl="0"/>
            <a:r>
              <a:rPr lang="fr-CA" dirty="0" smtClean="0"/>
              <a:t>Cliquez pour modifier les styles du texte du masque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  <a:p>
            <a:pPr lvl="3"/>
            <a:r>
              <a:rPr lang="fr-CA" dirty="0" smtClean="0"/>
              <a:t>Quatrième niveau</a:t>
            </a:r>
          </a:p>
          <a:p>
            <a:pPr lvl="4"/>
            <a:r>
              <a:rPr lang="fr-CA" dirty="0" smtClean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92489126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des matiè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L_QUE_Croix_Rouge_Can_RGB_200%.e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12755" y="5394099"/>
            <a:ext cx="2432225" cy="1271016"/>
          </a:xfrm>
          <a:prstGeom prst="rect">
            <a:avLst/>
          </a:prstGeom>
        </p:spPr>
      </p:pic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2874808"/>
            <a:ext cx="10515600" cy="2611592"/>
          </a:xfrm>
        </p:spPr>
        <p:txBody>
          <a:bodyPr lIns="100584" tIns="45720"/>
          <a:lstStyle>
            <a:lvl1pPr marL="0" indent="0">
              <a:lnSpc>
                <a:spcPct val="85000"/>
              </a:lnSpc>
              <a:spcBef>
                <a:spcPts val="0"/>
              </a:spcBef>
              <a:buFont typeface="Wingdings" pitchFamily="2" charset="2"/>
              <a:buNone/>
              <a:defRPr sz="2400" b="1"/>
            </a:lvl1pPr>
          </a:lstStyle>
          <a:p>
            <a:r>
              <a:rPr lang="fr-FR" noProof="0" smtClean="0"/>
              <a:t>Modifiez le style des sous-titres du masque</a:t>
            </a:r>
            <a:endParaRPr lang="fr-CA" noProof="0"/>
          </a:p>
        </p:txBody>
      </p:sp>
      <p:sp>
        <p:nvSpPr>
          <p:cNvPr id="42" name="Date Placeholder 4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fr-CA" noProof="0" dirty="0" smtClean="0"/>
              <a:t>JOUR MOIS XXXX</a:t>
            </a:r>
            <a:endParaRPr lang="fr-CA" noProof="0" dirty="0"/>
          </a:p>
        </p:txBody>
      </p:sp>
      <p:sp>
        <p:nvSpPr>
          <p:cNvPr id="43" name="Slide Number Placeholder 42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34D86D2F-3A27-4A34-9A81-424B56D98F20}" type="slidenum">
              <a:rPr lang="fr-CA" noProof="0" smtClean="0"/>
              <a:pPr/>
              <a:t>‹N°›</a:t>
            </a:fld>
            <a:endParaRPr lang="fr-CA" noProof="0" dirty="0"/>
          </a:p>
        </p:txBody>
      </p:sp>
      <p:sp>
        <p:nvSpPr>
          <p:cNvPr id="44" name="Footer Placeholder 43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fr-FR" noProof="0" dirty="0" smtClean="0"/>
              <a:t>TITRE DE LA PRÉSENTATION</a:t>
            </a:r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3828437461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hoto verticale et vign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L_QUE_Croix_Rouge_Can_RGB_200%.e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12755" y="5394099"/>
            <a:ext cx="2432225" cy="1271016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407670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accent6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noProof="0" dirty="0" smtClean="0"/>
              <a:t>Cliquez sur l'icône pour ajouter une image</a:t>
            </a:r>
            <a:endParaRPr lang="fr-CA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 noProof="0" dirty="0" smtClean="0"/>
              <a:t>JOUR MOIS XXXX</a:t>
            </a:r>
            <a:endParaRPr lang="fr-CA" noProof="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D86D2F-3A27-4A34-9A81-424B56D98F20}" type="slidenum">
              <a:rPr lang="fr-CA" noProof="0" smtClean="0"/>
              <a:pPr/>
              <a:t>‹N°›</a:t>
            </a:fld>
            <a:endParaRPr lang="fr-CA" noProof="0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2"/>
          </p:nvPr>
        </p:nvSpPr>
        <p:spPr>
          <a:xfrm>
            <a:off x="3279648" y="4297680"/>
            <a:ext cx="8314944" cy="1242695"/>
          </a:xfrm>
        </p:spPr>
        <p:txBody>
          <a:bodyPr lIns="0" tIns="0"/>
          <a:lstStyle>
            <a:lvl1pPr>
              <a:defRPr sz="2000" cap="all">
                <a:solidFill>
                  <a:srgbClr val="FF0000"/>
                </a:solidFill>
              </a:defRPr>
            </a:lvl1pPr>
            <a:lvl2pPr marL="0" indent="0">
              <a:buNone/>
              <a:defRPr sz="2000" b="1" cap="all">
                <a:solidFill>
                  <a:srgbClr val="6E0000"/>
                </a:solidFill>
              </a:defRPr>
            </a:lvl2pPr>
            <a:lvl3pPr marL="0" indent="0">
              <a:buNone/>
              <a:defRPr sz="2000" cap="all"/>
            </a:lvl3pPr>
            <a:lvl4pPr marL="0" indent="0">
              <a:buNone/>
              <a:tabLst/>
              <a:defRPr/>
            </a:lvl4pPr>
            <a:lvl5pPr marL="119063" indent="-119063">
              <a:defRPr sz="1600"/>
            </a:lvl5pPr>
          </a:lstStyle>
          <a:p>
            <a:pPr lvl="0"/>
            <a:r>
              <a:rPr lang="fr-CA" dirty="0" smtClean="0"/>
              <a:t>Cliquez pour modifier les styles du texte du masque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  <a:p>
            <a:pPr lvl="3"/>
            <a:r>
              <a:rPr lang="fr-CA" dirty="0" smtClean="0"/>
              <a:t>Quatrième niveau</a:t>
            </a:r>
          </a:p>
          <a:p>
            <a:pPr lvl="4"/>
            <a:r>
              <a:rPr lang="fr-CA" dirty="0" smtClean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539257802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ACC0-9884-4CAF-8B4E-A4803527A478}" type="datetimeFigureOut">
              <a:rPr lang="fr-CA" smtClean="0"/>
              <a:t>2019-05-24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05FB-9FE3-4CAA-80DB-016FF7B2DA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36826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ACC0-9884-4CAF-8B4E-A4803527A478}" type="datetimeFigureOut">
              <a:rPr lang="fr-CA" smtClean="0"/>
              <a:t>2019-05-24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05FB-9FE3-4CAA-80DB-016FF7B2DA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4961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ACC0-9884-4CAF-8B4E-A4803527A478}" type="datetimeFigureOut">
              <a:rPr lang="fr-CA" smtClean="0"/>
              <a:t>2019-05-24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05FB-9FE3-4CAA-80DB-016FF7B2DA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85000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ACC0-9884-4CAF-8B4E-A4803527A478}" type="datetimeFigureOut">
              <a:rPr lang="fr-CA" smtClean="0"/>
              <a:t>2019-05-24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05FB-9FE3-4CAA-80DB-016FF7B2DA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46464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ACC0-9884-4CAF-8B4E-A4803527A478}" type="datetimeFigureOut">
              <a:rPr lang="fr-CA" smtClean="0"/>
              <a:t>2019-05-24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05FB-9FE3-4CAA-80DB-016FF7B2DA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53785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ACC0-9884-4CAF-8B4E-A4803527A478}" type="datetimeFigureOut">
              <a:rPr lang="fr-CA" smtClean="0"/>
              <a:t>2019-05-24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05FB-9FE3-4CAA-80DB-016FF7B2DA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41104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ACC0-9884-4CAF-8B4E-A4803527A478}" type="datetimeFigureOut">
              <a:rPr lang="fr-CA" smtClean="0"/>
              <a:t>2019-05-24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05FB-9FE3-4CAA-80DB-016FF7B2DA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96824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ACC0-9884-4CAF-8B4E-A4803527A478}" type="datetimeFigureOut">
              <a:rPr lang="fr-CA" smtClean="0"/>
              <a:t>2019-05-24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05FB-9FE3-4CAA-80DB-016FF7B2DA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22492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3ACC0-9884-4CAF-8B4E-A4803527A478}" type="datetimeFigureOut">
              <a:rPr lang="fr-CA" smtClean="0"/>
              <a:t>2019-05-24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005FB-9FE3-4CAA-80DB-016FF7B2DA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88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25600" y="20367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fr-CA" b="1" dirty="0" smtClean="0"/>
              <a:t>Lac-Mégantic</a:t>
            </a:r>
            <a:br>
              <a:rPr lang="fr-CA" b="1" dirty="0" smtClean="0"/>
            </a:br>
            <a:r>
              <a:rPr lang="fr-CA" b="1" dirty="0" smtClean="0"/>
              <a:t>Le AVANT et le MAINTENANT…</a:t>
            </a:r>
            <a:br>
              <a:rPr lang="fr-CA" b="1" dirty="0" smtClean="0"/>
            </a:br>
            <a:r>
              <a:rPr lang="fr-CA" b="1" dirty="0" smtClean="0"/>
              <a:t/>
            </a:r>
            <a:br>
              <a:rPr lang="fr-CA" b="1" dirty="0" smtClean="0"/>
            </a:br>
            <a:r>
              <a:rPr lang="fr-CA" b="1" dirty="0" smtClean="0"/>
              <a:t>…et tout ce qu’il y a entre les deux!</a:t>
            </a:r>
            <a:endParaRPr lang="fr-CA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25600" y="4706938"/>
            <a:ext cx="9144000" cy="1655762"/>
          </a:xfrm>
        </p:spPr>
        <p:txBody>
          <a:bodyPr/>
          <a:lstStyle/>
          <a:p>
            <a:endParaRPr lang="fr-CA" dirty="0"/>
          </a:p>
        </p:txBody>
      </p:sp>
      <p:pic>
        <p:nvPicPr>
          <p:cNvPr id="4" name="Picture 2" descr="W:\Logo\Ville_Lac-Megant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818" y="4792048"/>
            <a:ext cx="1654170" cy="148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66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13d0054-photo-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60648"/>
            <a:ext cx="8229600" cy="626469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336361" y="5487794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Photo : BST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613170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22600" y="2498725"/>
            <a:ext cx="10515600" cy="1325563"/>
          </a:xfrm>
        </p:spPr>
        <p:txBody>
          <a:bodyPr>
            <a:normAutofit/>
          </a:bodyPr>
          <a:lstStyle/>
          <a:p>
            <a:r>
              <a:rPr lang="fr-CA" sz="4800" b="1" dirty="0" smtClean="0"/>
              <a:t>PARTIE 2 – La Réponse</a:t>
            </a:r>
            <a:endParaRPr lang="fr-CA" sz="4800" b="1" dirty="0"/>
          </a:p>
        </p:txBody>
      </p:sp>
    </p:spTree>
    <p:extLst>
      <p:ext uri="{BB962C8B-B14F-4D97-AF65-F5344CB8AC3E}">
        <p14:creationId xmlns:p14="http://schemas.microsoft.com/office/powerpoint/2010/main" val="158552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1544" y="27856"/>
            <a:ext cx="8229600" cy="670413"/>
          </a:xfrm>
        </p:spPr>
        <p:txBody>
          <a:bodyPr>
            <a:normAutofit/>
          </a:bodyPr>
          <a:lstStyle/>
          <a:p>
            <a:endParaRPr lang="fr-CA" sz="3600" dirty="0"/>
          </a:p>
        </p:txBody>
      </p:sp>
      <p:pic>
        <p:nvPicPr>
          <p:cNvPr id="4" name="Image 1" descr="20130708-163228"/>
          <p:cNvPicPr>
            <a:picLocks noGrp="1" noChangeAspect="1"/>
          </p:cNvPicPr>
          <p:nvPr isPhoto="1">
            <p:ph idx="1"/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6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Espace réservé du contenu 44"/>
          <p:cNvSpPr>
            <a:spLocks noGrp="1"/>
          </p:cNvSpPr>
          <p:nvPr>
            <p:ph type="body" sz="quarter" idx="12"/>
          </p:nvPr>
        </p:nvSpPr>
        <p:spPr>
          <a:xfrm>
            <a:off x="2086014" y="332656"/>
            <a:ext cx="8373295" cy="4968552"/>
          </a:xfrm>
        </p:spPr>
        <p:txBody>
          <a:bodyPr/>
          <a:lstStyle/>
          <a:p>
            <a:r>
              <a:rPr lang="fr-CA" sz="4400" b="1" dirty="0" err="1" smtClean="0">
                <a:solidFill>
                  <a:schemeClr val="tx1"/>
                </a:solidFill>
              </a:rPr>
              <a:t>COMMANDement</a:t>
            </a:r>
            <a:r>
              <a:rPr lang="fr-CA" sz="4400" b="1" dirty="0" smtClean="0">
                <a:solidFill>
                  <a:schemeClr val="tx1"/>
                </a:solidFill>
              </a:rPr>
              <a:t> et </a:t>
            </a:r>
            <a:r>
              <a:rPr lang="fr-CA" sz="4400" b="1" dirty="0" err="1" smtClean="0">
                <a:solidFill>
                  <a:schemeClr val="tx1"/>
                </a:solidFill>
              </a:rPr>
              <a:t>controle</a:t>
            </a:r>
            <a:endParaRPr lang="fr-CA" sz="4400" b="1" dirty="0">
              <a:solidFill>
                <a:schemeClr val="tx1"/>
              </a:solidFill>
            </a:endParaRPr>
          </a:p>
          <a:p>
            <a:endParaRPr lang="fr-CA" dirty="0">
              <a:solidFill>
                <a:srgbClr val="C00000"/>
              </a:solidFill>
            </a:endParaRPr>
          </a:p>
          <a:p>
            <a:r>
              <a:rPr lang="fr-CA" dirty="0" smtClean="0">
                <a:solidFill>
                  <a:srgbClr val="C00000"/>
                </a:solidFill>
              </a:rPr>
              <a:t> </a:t>
            </a:r>
            <a:endParaRPr lang="fr-CA" dirty="0">
              <a:solidFill>
                <a:srgbClr val="C00000"/>
              </a:solidFill>
            </a:endParaRPr>
          </a:p>
          <a:p>
            <a:endParaRPr lang="fr-CA" dirty="0" smtClean="0">
              <a:solidFill>
                <a:srgbClr val="C00000"/>
              </a:solidFill>
            </a:endParaRPr>
          </a:p>
          <a:p>
            <a:endParaRPr lang="fr-CA" dirty="0">
              <a:solidFill>
                <a:srgbClr val="C00000"/>
              </a:solidFill>
            </a:endParaRPr>
          </a:p>
          <a:p>
            <a:pPr marL="342900" indent="-342900"/>
            <a:endParaRPr lang="fr-CA" dirty="0" smtClean="0">
              <a:solidFill>
                <a:srgbClr val="C00000"/>
              </a:solidFill>
            </a:endParaRPr>
          </a:p>
          <a:p>
            <a:endParaRPr lang="fr-CA" dirty="0" smtClean="0">
              <a:solidFill>
                <a:srgbClr val="C00000"/>
              </a:solidFill>
            </a:endParaRPr>
          </a:p>
          <a:p>
            <a:pPr marL="342900" indent="-342900"/>
            <a:endParaRPr lang="fr-CA" dirty="0">
              <a:solidFill>
                <a:srgbClr val="C00000"/>
              </a:solidFill>
            </a:endParaRPr>
          </a:p>
          <a:p>
            <a:pPr marL="342900" indent="-342900"/>
            <a:endParaRPr lang="fr-CA" dirty="0">
              <a:solidFill>
                <a:srgbClr val="C00000"/>
              </a:solidFill>
            </a:endParaRPr>
          </a:p>
          <a:p>
            <a:endParaRPr lang="fr-CA" dirty="0" smtClean="0">
              <a:solidFill>
                <a:srgbClr val="C00000"/>
              </a:solidFill>
            </a:endParaRPr>
          </a:p>
          <a:p>
            <a:endParaRPr lang="fr-CA" dirty="0">
              <a:solidFill>
                <a:srgbClr val="C00000"/>
              </a:solidFill>
            </a:endParaRPr>
          </a:p>
          <a:p>
            <a:endParaRPr lang="fr-CA" dirty="0">
              <a:solidFill>
                <a:schemeClr val="tx2"/>
              </a:solidFill>
            </a:endParaRPr>
          </a:p>
          <a:p>
            <a:endParaRPr lang="fr-CA" dirty="0" smtClean="0">
              <a:solidFill>
                <a:srgbClr val="C00000"/>
              </a:solidFill>
            </a:endParaRPr>
          </a:p>
          <a:p>
            <a:pPr marL="342900" indent="-342900"/>
            <a:endParaRPr lang="fr-CA" dirty="0" smtClean="0">
              <a:solidFill>
                <a:srgbClr val="C00000"/>
              </a:solidFill>
            </a:endParaRPr>
          </a:p>
          <a:p>
            <a:endParaRPr lang="fr-CA" dirty="0"/>
          </a:p>
          <a:p>
            <a:endParaRPr dirty="0" smtClean="0"/>
          </a:p>
        </p:txBody>
      </p:sp>
      <p:pic>
        <p:nvPicPr>
          <p:cNvPr id="65" name="Picture 2" descr="W:\Logo\Ville_Lac-Megant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66" y="5301208"/>
            <a:ext cx="2268633" cy="139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964332" y="1399983"/>
            <a:ext cx="5754718" cy="3178770"/>
            <a:chOff x="716398" y="1559346"/>
            <a:chExt cx="6501334" cy="3558657"/>
          </a:xfrm>
        </p:grpSpPr>
        <p:sp>
          <p:nvSpPr>
            <p:cNvPr id="28" name="Rectangle 27"/>
            <p:cNvSpPr/>
            <p:nvPr/>
          </p:nvSpPr>
          <p:spPr>
            <a:xfrm>
              <a:off x="716398" y="1559346"/>
              <a:ext cx="6501334" cy="3558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29" name="Image 28" descr="Planc.png"/>
            <p:cNvPicPr>
              <a:picLocks noChangeAspect="1"/>
            </p:cNvPicPr>
            <p:nvPr/>
          </p:nvPicPr>
          <p:blipFill>
            <a:blip r:embed="rId4" cstate="print"/>
            <a:srcRect l="6248" t="20917" r="89416" b="69229"/>
            <a:stretch>
              <a:fillRect/>
            </a:stretch>
          </p:blipFill>
          <p:spPr>
            <a:xfrm>
              <a:off x="937733" y="2839891"/>
              <a:ext cx="442671" cy="452635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0" name="Rectangle 29"/>
            <p:cNvSpPr/>
            <p:nvPr/>
          </p:nvSpPr>
          <p:spPr>
            <a:xfrm>
              <a:off x="1435738" y="2189843"/>
              <a:ext cx="5035378" cy="23557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31" name="Image 30" descr="Planc.png"/>
            <p:cNvPicPr>
              <a:picLocks noChangeAspect="1"/>
            </p:cNvPicPr>
            <p:nvPr/>
          </p:nvPicPr>
          <p:blipFill>
            <a:blip r:embed="rId4" cstate="print"/>
            <a:srcRect l="21904" t="51210" r="67797" b="37133"/>
            <a:stretch>
              <a:fillRect/>
            </a:stretch>
          </p:blipFill>
          <p:spPr>
            <a:xfrm>
              <a:off x="3704425" y="4044355"/>
              <a:ext cx="807565" cy="417442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2" name="Image 31" descr="Planc.png"/>
            <p:cNvPicPr>
              <a:picLocks noChangeAspect="1"/>
            </p:cNvPicPr>
            <p:nvPr/>
          </p:nvPicPr>
          <p:blipFill>
            <a:blip r:embed="rId4" cstate="print"/>
            <a:srcRect l="11175" t="12829" r="81396" b="69197"/>
            <a:stretch>
              <a:fillRect/>
            </a:stretch>
          </p:blipFill>
          <p:spPr>
            <a:xfrm>
              <a:off x="1491072" y="2691062"/>
              <a:ext cx="584157" cy="647613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3" name="Image 32" descr="Planc.png"/>
            <p:cNvPicPr>
              <a:picLocks noChangeAspect="1"/>
            </p:cNvPicPr>
            <p:nvPr/>
          </p:nvPicPr>
          <p:blipFill>
            <a:blip r:embed="rId4" cstate="print"/>
            <a:srcRect l="11175" t="12829" r="81396" b="69197"/>
            <a:stretch>
              <a:fillRect/>
            </a:stretch>
          </p:blipFill>
          <p:spPr>
            <a:xfrm>
              <a:off x="1515587" y="3597229"/>
              <a:ext cx="584157" cy="647613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4" name="Image 33" descr="Planc.png"/>
            <p:cNvPicPr>
              <a:picLocks noChangeAspect="1"/>
            </p:cNvPicPr>
            <p:nvPr/>
          </p:nvPicPr>
          <p:blipFill>
            <a:blip r:embed="rId4" cstate="print"/>
            <a:srcRect l="21904" t="51210" r="67797" b="37133"/>
            <a:stretch>
              <a:fillRect/>
            </a:stretch>
          </p:blipFill>
          <p:spPr>
            <a:xfrm>
              <a:off x="4774562" y="4031979"/>
              <a:ext cx="807565" cy="417442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5" name="Image 34" descr="Planc.png"/>
            <p:cNvPicPr>
              <a:picLocks noChangeAspect="1"/>
            </p:cNvPicPr>
            <p:nvPr/>
          </p:nvPicPr>
          <p:blipFill>
            <a:blip r:embed="rId4" cstate="print"/>
            <a:srcRect l="21904" t="51210" r="67797" b="37133"/>
            <a:stretch>
              <a:fillRect/>
            </a:stretch>
          </p:blipFill>
          <p:spPr>
            <a:xfrm>
              <a:off x="2542414" y="4044355"/>
              <a:ext cx="807565" cy="417442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6" name="Image 35" descr="Planc.png"/>
            <p:cNvPicPr>
              <a:picLocks noChangeAspect="1"/>
            </p:cNvPicPr>
            <p:nvPr/>
          </p:nvPicPr>
          <p:blipFill>
            <a:blip r:embed="rId4" cstate="print"/>
            <a:srcRect l="11175" t="12829" r="81396" b="69197"/>
            <a:stretch>
              <a:fillRect/>
            </a:stretch>
          </p:blipFill>
          <p:spPr>
            <a:xfrm rot="10800000">
              <a:off x="5802779" y="2382148"/>
              <a:ext cx="563750" cy="624990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7" name="Image 36" descr="Planc.png"/>
            <p:cNvPicPr>
              <a:picLocks noChangeAspect="1"/>
            </p:cNvPicPr>
            <p:nvPr/>
          </p:nvPicPr>
          <p:blipFill>
            <a:blip r:embed="rId4" cstate="print"/>
            <a:srcRect l="11175" t="12829" r="81396" b="69197"/>
            <a:stretch>
              <a:fillRect/>
            </a:stretch>
          </p:blipFill>
          <p:spPr>
            <a:xfrm rot="10800000">
              <a:off x="5802779" y="3103290"/>
              <a:ext cx="563750" cy="624990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8" name="Image 37" descr="Planc.png"/>
            <p:cNvPicPr>
              <a:picLocks noChangeAspect="1"/>
            </p:cNvPicPr>
            <p:nvPr/>
          </p:nvPicPr>
          <p:blipFill>
            <a:blip r:embed="rId4" cstate="print"/>
            <a:srcRect l="21904" t="51210" r="67797" b="37133"/>
            <a:stretch>
              <a:fillRect/>
            </a:stretch>
          </p:blipFill>
          <p:spPr>
            <a:xfrm>
              <a:off x="2339928" y="2237919"/>
              <a:ext cx="807565" cy="417442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9" name="Image 38" descr="Planc.png"/>
            <p:cNvPicPr>
              <a:picLocks noChangeAspect="1"/>
            </p:cNvPicPr>
            <p:nvPr/>
          </p:nvPicPr>
          <p:blipFill>
            <a:blip r:embed="rId4" cstate="print"/>
            <a:srcRect l="21904" t="51210" r="67797" b="37133"/>
            <a:stretch>
              <a:fillRect/>
            </a:stretch>
          </p:blipFill>
          <p:spPr>
            <a:xfrm>
              <a:off x="3281212" y="2237919"/>
              <a:ext cx="807565" cy="417442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0" name="Image 39" descr="Planc.png"/>
            <p:cNvPicPr>
              <a:picLocks noChangeAspect="1"/>
            </p:cNvPicPr>
            <p:nvPr/>
          </p:nvPicPr>
          <p:blipFill>
            <a:blip r:embed="rId4" cstate="print"/>
            <a:srcRect l="21904" t="51210" r="67797" b="37133"/>
            <a:stretch>
              <a:fillRect/>
            </a:stretch>
          </p:blipFill>
          <p:spPr>
            <a:xfrm>
              <a:off x="4170201" y="2237919"/>
              <a:ext cx="807565" cy="417442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1" name="Image 40" descr="Planc.png"/>
            <p:cNvPicPr>
              <a:picLocks noChangeAspect="1"/>
            </p:cNvPicPr>
            <p:nvPr/>
          </p:nvPicPr>
          <p:blipFill>
            <a:blip r:embed="rId4" cstate="print"/>
            <a:srcRect l="11175" t="12829" r="81396" b="69197"/>
            <a:stretch>
              <a:fillRect/>
            </a:stretch>
          </p:blipFill>
          <p:spPr>
            <a:xfrm rot="10800000">
              <a:off x="5802779" y="3824432"/>
              <a:ext cx="563750" cy="624990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2" name="Image 41" descr="Planc.png"/>
            <p:cNvPicPr>
              <a:picLocks noChangeAspect="1"/>
            </p:cNvPicPr>
            <p:nvPr/>
          </p:nvPicPr>
          <p:blipFill>
            <a:blip r:embed="rId4" cstate="print"/>
            <a:srcRect l="21904" t="51210" r="67797" b="37133"/>
            <a:stretch>
              <a:fillRect/>
            </a:stretch>
          </p:blipFill>
          <p:spPr>
            <a:xfrm>
              <a:off x="5088322" y="2237919"/>
              <a:ext cx="807565" cy="417442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43" name="ZoneTexte 42"/>
            <p:cNvSpPr txBox="1"/>
            <p:nvPr/>
          </p:nvSpPr>
          <p:spPr>
            <a:xfrm>
              <a:off x="3156320" y="3200175"/>
              <a:ext cx="1594213" cy="5168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dirty="0">
                  <a:latin typeface="Arial" pitchFamily="34" charset="0"/>
                  <a:cs typeface="Arial" pitchFamily="34" charset="0"/>
                </a:rPr>
                <a:t>Multi Media System</a:t>
              </a:r>
            </a:p>
          </p:txBody>
        </p:sp>
        <p:pic>
          <p:nvPicPr>
            <p:cNvPr id="44" name="Image 43" descr="Planc.png"/>
            <p:cNvPicPr>
              <a:picLocks noChangeAspect="1"/>
            </p:cNvPicPr>
            <p:nvPr/>
          </p:nvPicPr>
          <p:blipFill>
            <a:blip r:embed="rId4" cstate="print"/>
            <a:srcRect l="6248" t="20917" r="89416" b="69229"/>
            <a:stretch>
              <a:fillRect/>
            </a:stretch>
          </p:blipFill>
          <p:spPr>
            <a:xfrm>
              <a:off x="937733" y="3691964"/>
              <a:ext cx="442671" cy="452635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6" name="Image 45" descr="Planc.png"/>
            <p:cNvPicPr>
              <a:picLocks noChangeAspect="1"/>
            </p:cNvPicPr>
            <p:nvPr/>
          </p:nvPicPr>
          <p:blipFill>
            <a:blip r:embed="rId4" cstate="print"/>
            <a:srcRect l="6248" t="20917" r="89416" b="69229"/>
            <a:stretch>
              <a:fillRect/>
            </a:stretch>
          </p:blipFill>
          <p:spPr>
            <a:xfrm rot="5400000">
              <a:off x="2481110" y="1689383"/>
              <a:ext cx="400975" cy="499701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7" name="Image 46" descr="Planc.png"/>
            <p:cNvPicPr>
              <a:picLocks noChangeAspect="1"/>
            </p:cNvPicPr>
            <p:nvPr/>
          </p:nvPicPr>
          <p:blipFill>
            <a:blip r:embed="rId4" cstate="print"/>
            <a:srcRect l="6248" t="20917" r="89416" b="69229"/>
            <a:stretch>
              <a:fillRect/>
            </a:stretch>
          </p:blipFill>
          <p:spPr>
            <a:xfrm rot="5400000">
              <a:off x="3421785" y="1689383"/>
              <a:ext cx="400975" cy="499701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8" name="Image 47" descr="Planc.png"/>
            <p:cNvPicPr>
              <a:picLocks noChangeAspect="1"/>
            </p:cNvPicPr>
            <p:nvPr/>
          </p:nvPicPr>
          <p:blipFill>
            <a:blip r:embed="rId4" cstate="print"/>
            <a:srcRect l="6248" t="20917" r="89416" b="69229"/>
            <a:stretch>
              <a:fillRect/>
            </a:stretch>
          </p:blipFill>
          <p:spPr>
            <a:xfrm rot="5400000">
              <a:off x="4307126" y="1689383"/>
              <a:ext cx="400975" cy="499701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9" name="Image 48" descr="Planc.png"/>
            <p:cNvPicPr>
              <a:picLocks noChangeAspect="1"/>
            </p:cNvPicPr>
            <p:nvPr/>
          </p:nvPicPr>
          <p:blipFill>
            <a:blip r:embed="rId4" cstate="print"/>
            <a:srcRect l="6248" t="20917" r="89416" b="69229"/>
            <a:stretch>
              <a:fillRect/>
            </a:stretch>
          </p:blipFill>
          <p:spPr>
            <a:xfrm rot="5400000">
              <a:off x="5192467" y="1689383"/>
              <a:ext cx="400975" cy="499701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50" name="Image 49" descr="Planc.png"/>
            <p:cNvPicPr>
              <a:picLocks noChangeAspect="1"/>
            </p:cNvPicPr>
            <p:nvPr/>
          </p:nvPicPr>
          <p:blipFill>
            <a:blip r:embed="rId4" cstate="print"/>
            <a:srcRect l="6248" t="20917" r="89416" b="69229"/>
            <a:stretch>
              <a:fillRect/>
            </a:stretch>
          </p:blipFill>
          <p:spPr>
            <a:xfrm rot="16200000">
              <a:off x="2702445" y="4546333"/>
              <a:ext cx="400975" cy="499701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51" name="Image 50" descr="Planc.png"/>
            <p:cNvPicPr>
              <a:picLocks noChangeAspect="1"/>
            </p:cNvPicPr>
            <p:nvPr/>
          </p:nvPicPr>
          <p:blipFill>
            <a:blip r:embed="rId4" cstate="print"/>
            <a:srcRect l="6248" t="20917" r="89416" b="69229"/>
            <a:stretch>
              <a:fillRect/>
            </a:stretch>
          </p:blipFill>
          <p:spPr>
            <a:xfrm rot="16200000">
              <a:off x="3809121" y="4546333"/>
              <a:ext cx="400975" cy="499701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52" name="Image 51" descr="Planc.png"/>
            <p:cNvPicPr>
              <a:picLocks noChangeAspect="1"/>
            </p:cNvPicPr>
            <p:nvPr/>
          </p:nvPicPr>
          <p:blipFill>
            <a:blip r:embed="rId4" cstate="print"/>
            <a:srcRect l="6248" t="20917" r="89416" b="69229"/>
            <a:stretch>
              <a:fillRect/>
            </a:stretch>
          </p:blipFill>
          <p:spPr>
            <a:xfrm rot="16200000">
              <a:off x="4915798" y="4546333"/>
              <a:ext cx="400975" cy="499701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53" name="Image 52" descr="Planc.png"/>
            <p:cNvPicPr>
              <a:picLocks noChangeAspect="1"/>
            </p:cNvPicPr>
            <p:nvPr/>
          </p:nvPicPr>
          <p:blipFill>
            <a:blip r:embed="rId4" cstate="print"/>
            <a:srcRect l="6248" t="20917" r="89416" b="69229"/>
            <a:stretch>
              <a:fillRect/>
            </a:stretch>
          </p:blipFill>
          <p:spPr>
            <a:xfrm rot="10800000">
              <a:off x="6526450" y="2464745"/>
              <a:ext cx="442671" cy="452635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54" name="Image 53" descr="Planc.png"/>
            <p:cNvPicPr>
              <a:picLocks noChangeAspect="1"/>
            </p:cNvPicPr>
            <p:nvPr/>
          </p:nvPicPr>
          <p:blipFill>
            <a:blip r:embed="rId4" cstate="print"/>
            <a:srcRect l="6248" t="20917" r="89416" b="69229"/>
            <a:stretch>
              <a:fillRect/>
            </a:stretch>
          </p:blipFill>
          <p:spPr>
            <a:xfrm rot="10800000">
              <a:off x="6526450" y="3142159"/>
              <a:ext cx="442671" cy="452635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55" name="Image 54" descr="Planc.png"/>
            <p:cNvPicPr>
              <a:picLocks noChangeAspect="1"/>
            </p:cNvPicPr>
            <p:nvPr/>
          </p:nvPicPr>
          <p:blipFill>
            <a:blip r:embed="rId4" cstate="print"/>
            <a:srcRect l="6248" t="20917" r="89416" b="69229"/>
            <a:stretch>
              <a:fillRect/>
            </a:stretch>
          </p:blipFill>
          <p:spPr>
            <a:xfrm rot="10800000">
              <a:off x="6526450" y="3893989"/>
              <a:ext cx="442671" cy="452635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56" name="ZoneTexte 55"/>
            <p:cNvSpPr txBox="1"/>
            <p:nvPr/>
          </p:nvSpPr>
          <p:spPr>
            <a:xfrm>
              <a:off x="2462809" y="2691062"/>
              <a:ext cx="708454" cy="258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900" dirty="0">
                  <a:latin typeface="Arial" pitchFamily="34" charset="0"/>
                  <a:cs typeface="Arial" pitchFamily="34" charset="0"/>
                </a:rPr>
                <a:t>COMMS</a:t>
              </a:r>
              <a:endParaRPr lang="fr-CA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3353251" y="2691062"/>
              <a:ext cx="607040" cy="258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900" dirty="0">
                  <a:latin typeface="Arial" pitchFamily="34" charset="0"/>
                  <a:cs typeface="Arial" pitchFamily="34" charset="0"/>
                </a:rPr>
                <a:t>LO SQ</a:t>
              </a:r>
              <a:endParaRPr lang="fr-CA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4304497" y="2691062"/>
              <a:ext cx="505624" cy="258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900" dirty="0">
                  <a:latin typeface="Arial" pitchFamily="34" charset="0"/>
                  <a:cs typeface="Arial" pitchFamily="34" charset="0"/>
                </a:rPr>
                <a:t>FIRE</a:t>
              </a:r>
              <a:endParaRPr lang="fr-CA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5037431" y="2691062"/>
              <a:ext cx="701211" cy="413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A" sz="900" dirty="0">
                  <a:latin typeface="Arial" pitchFamily="34" charset="0"/>
                  <a:cs typeface="Arial" pitchFamily="34" charset="0"/>
                </a:rPr>
                <a:t>LO MSP</a:t>
              </a:r>
            </a:p>
            <a:p>
              <a:pPr algn="ctr"/>
              <a:endParaRPr lang="fr-CA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ZoneTexte 59"/>
            <p:cNvSpPr txBox="1"/>
            <p:nvPr/>
          </p:nvSpPr>
          <p:spPr>
            <a:xfrm rot="16200000">
              <a:off x="5541177" y="2755401"/>
              <a:ext cx="465153" cy="260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900" dirty="0">
                  <a:latin typeface="Arial" pitchFamily="34" charset="0"/>
                  <a:cs typeface="Arial" pitchFamily="34" charset="0"/>
                </a:rPr>
                <a:t>SAS</a:t>
              </a:r>
              <a:endParaRPr lang="fr-CA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ZoneTexte 60"/>
            <p:cNvSpPr txBox="1"/>
            <p:nvPr/>
          </p:nvSpPr>
          <p:spPr>
            <a:xfrm rot="16200000">
              <a:off x="5354540" y="3301260"/>
              <a:ext cx="838425" cy="260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900" dirty="0">
                  <a:latin typeface="Arial" pitchFamily="34" charset="0"/>
                  <a:cs typeface="Arial" pitchFamily="34" charset="0"/>
                </a:rPr>
                <a:t>PUB  WKS</a:t>
              </a:r>
              <a:endParaRPr lang="fr-CA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ZoneTexte 61"/>
            <p:cNvSpPr txBox="1"/>
            <p:nvPr/>
          </p:nvSpPr>
          <p:spPr>
            <a:xfrm rot="16200000">
              <a:off x="5422736" y="3975508"/>
              <a:ext cx="702038" cy="260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900" dirty="0">
                  <a:latin typeface="Arial" pitchFamily="34" charset="0"/>
                  <a:cs typeface="Arial" pitchFamily="34" charset="0"/>
                </a:rPr>
                <a:t>ENVIRO</a:t>
              </a:r>
              <a:endParaRPr lang="fr-CA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2562996" y="3883681"/>
              <a:ext cx="1041673" cy="258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900" dirty="0">
                  <a:latin typeface="Arial" pitchFamily="34" charset="0"/>
                  <a:cs typeface="Arial" pitchFamily="34" charset="0"/>
                </a:rPr>
                <a:t>SECRETARY </a:t>
              </a:r>
              <a:endParaRPr lang="fr-CA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3941783" y="3793745"/>
              <a:ext cx="324527" cy="413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900" dirty="0">
                  <a:latin typeface="Arial" pitchFamily="34" charset="0"/>
                  <a:cs typeface="Arial" pitchFamily="34" charset="0"/>
                </a:rPr>
                <a:t>IT</a:t>
              </a:r>
            </a:p>
            <a:p>
              <a:endParaRPr lang="fr-CA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4686934" y="3793745"/>
              <a:ext cx="933016" cy="258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A" sz="900" dirty="0">
                  <a:latin typeface="Arial" pitchFamily="34" charset="0"/>
                  <a:cs typeface="Arial" pitchFamily="34" charset="0"/>
                </a:rPr>
                <a:t>SUPP &amp; FIN</a:t>
              </a:r>
            </a:p>
          </p:txBody>
        </p:sp>
        <p:sp>
          <p:nvSpPr>
            <p:cNvPr id="67" name="ZoneTexte 66"/>
            <p:cNvSpPr txBox="1"/>
            <p:nvPr/>
          </p:nvSpPr>
          <p:spPr>
            <a:xfrm rot="5400000">
              <a:off x="1899928" y="2937364"/>
              <a:ext cx="687681" cy="260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900" dirty="0">
                  <a:latin typeface="Arial" pitchFamily="34" charset="0"/>
                  <a:cs typeface="Arial" pitchFamily="34" charset="0"/>
                </a:rPr>
                <a:t>COORD</a:t>
              </a:r>
              <a:endParaRPr lang="fr-CA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ZoneTexte 67"/>
            <p:cNvSpPr txBox="1"/>
            <p:nvPr/>
          </p:nvSpPr>
          <p:spPr>
            <a:xfrm rot="5400000">
              <a:off x="1953141" y="3659529"/>
              <a:ext cx="687682" cy="417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A" sz="900" dirty="0">
                  <a:latin typeface="Arial" pitchFamily="34" charset="0"/>
                  <a:cs typeface="Arial" pitchFamily="34" charset="0"/>
                </a:rPr>
                <a:t>COORD</a:t>
              </a:r>
            </a:p>
            <a:p>
              <a:pPr algn="ctr"/>
              <a:r>
                <a:rPr lang="fr-CA" sz="900" dirty="0">
                  <a:latin typeface="Arial" pitchFamily="34" charset="0"/>
                  <a:cs typeface="Arial" pitchFamily="34" charset="0"/>
                </a:rPr>
                <a:t>2I/C</a:t>
              </a:r>
              <a:endParaRPr lang="fr-CA" sz="9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7547964" y="1157546"/>
            <a:ext cx="315592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CA" sz="2000" dirty="0" smtClean="0"/>
              <a:t>Gouvernance</a:t>
            </a:r>
            <a:endParaRPr lang="fr-CA" sz="20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CA" sz="2000" dirty="0" smtClean="0"/>
              <a:t>Leadership des élus</a:t>
            </a:r>
            <a:endParaRPr lang="fr-CA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fr-CA" sz="2000" dirty="0" smtClean="0"/>
              <a:t>Interopérabilité</a:t>
            </a:r>
            <a:endParaRPr lang="fr-CA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fr-CA" sz="2000" dirty="0" smtClean="0"/>
              <a:t>Distribution de l’information</a:t>
            </a:r>
            <a:endParaRPr lang="fr-CA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fr-CA" sz="2000" dirty="0" err="1" smtClean="0"/>
              <a:t>Coord</a:t>
            </a:r>
            <a:r>
              <a:rPr lang="fr-CA" sz="2000" dirty="0" smtClean="0"/>
              <a:t> des horaires</a:t>
            </a:r>
            <a:endParaRPr lang="fr-CA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fr-CA" sz="2000" dirty="0" err="1" smtClean="0"/>
              <a:t>Coord</a:t>
            </a:r>
            <a:r>
              <a:rPr lang="fr-CA" sz="2000" dirty="0" smtClean="0"/>
              <a:t> logistique</a:t>
            </a:r>
            <a:endParaRPr lang="fr-CA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fr-CA" sz="2000" dirty="0" smtClean="0"/>
              <a:t>Évacuation</a:t>
            </a:r>
            <a:endParaRPr lang="fr-CA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fr-CA" sz="2000" dirty="0" smtClean="0"/>
              <a:t>Focus sur les priorités:</a:t>
            </a:r>
            <a:endParaRPr lang="fr-CA" sz="20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CA" sz="2000" dirty="0" err="1"/>
              <a:t>Enviro</a:t>
            </a:r>
            <a:endParaRPr lang="fr-CA" sz="20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CA" sz="2000" dirty="0" smtClean="0"/>
              <a:t>Sécurité</a:t>
            </a:r>
            <a:endParaRPr lang="fr-CA" sz="20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CA" sz="2000" dirty="0" smtClean="0"/>
              <a:t>Santé</a:t>
            </a:r>
            <a:endParaRPr lang="fr-CA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fr-CA" sz="2000" dirty="0" smtClean="0"/>
              <a:t>Orientations aux différentes parties prenantes (ex: Croix-R).</a:t>
            </a:r>
            <a:endParaRPr lang="fr-CA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fr-CA" sz="2000" dirty="0" smtClean="0"/>
              <a:t>Définir les rôles de chacun.</a:t>
            </a:r>
            <a:endParaRPr lang="fr-CA" sz="2000" dirty="0"/>
          </a:p>
          <a:p>
            <a:pPr marL="285750" indent="-285750">
              <a:buFont typeface="Arial" pitchFamily="34" charset="0"/>
              <a:buChar char="•"/>
            </a:pPr>
            <a:endParaRPr lang="fr-CA" sz="2000" dirty="0"/>
          </a:p>
          <a:p>
            <a:pPr marL="285750" indent="-285750">
              <a:buFont typeface="Arial" pitchFamily="34" charset="0"/>
              <a:buChar char="•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160864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roix_rouge-3_lowrez.jpg"/>
          <p:cNvPicPr>
            <a:picLocks noChangeAspect="1"/>
          </p:cNvPicPr>
          <p:nvPr/>
        </p:nvPicPr>
        <p:blipFill>
          <a:blip r:embed="rId3"/>
          <a:srcRect l="700" t="5250" b="28500"/>
          <a:stretch>
            <a:fillRect/>
          </a:stretch>
        </p:blipFill>
        <p:spPr>
          <a:xfrm>
            <a:off x="1524000" y="0"/>
            <a:ext cx="9144000" cy="4725144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2"/>
          </p:nvPr>
        </p:nvSpPr>
        <p:spPr>
          <a:xfrm>
            <a:off x="4431792" y="5245934"/>
            <a:ext cx="6236208" cy="1242695"/>
          </a:xfrm>
        </p:spPr>
        <p:txBody>
          <a:bodyPr>
            <a:normAutofit/>
          </a:bodyPr>
          <a:lstStyle/>
          <a:p>
            <a:r>
              <a:rPr lang="fr-CA" sz="4000" b="1" dirty="0" smtClean="0">
                <a:solidFill>
                  <a:schemeClr val="tx1"/>
                </a:solidFill>
              </a:rPr>
              <a:t>Les volontaires et les premiers répondants</a:t>
            </a:r>
            <a:endParaRPr lang="fr-CA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6551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>
          <a:xfrm>
            <a:off x="2207568" y="1772816"/>
            <a:ext cx="7886700" cy="2611592"/>
          </a:xfrm>
        </p:spPr>
        <p:txBody>
          <a:bodyPr/>
          <a:lstStyle/>
          <a:p>
            <a:pPr algn="ctr"/>
            <a:endParaRPr lang="fr-CA" dirty="0"/>
          </a:p>
        </p:txBody>
      </p:sp>
      <p:pic>
        <p:nvPicPr>
          <p:cNvPr id="3" name="Picture 2" descr="W:\Logo\Ville_Lac-Megant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5082926"/>
            <a:ext cx="1800200" cy="161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:\Pres Vancouver\821185-colette-roy-laroche-conference-pres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15663"/>
            <a:ext cx="9144000" cy="583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137114" y="1"/>
            <a:ext cx="50357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800" b="1" dirty="0">
                <a:latin typeface="+mj-lt"/>
                <a:cs typeface="Calibri" pitchFamily="34" charset="0"/>
              </a:rPr>
              <a:t>COMMUNICATIONS</a:t>
            </a:r>
            <a:endParaRPr lang="fr-CA" sz="4800" b="1" dirty="0"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2388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27051" y="2199467"/>
            <a:ext cx="10515600" cy="1325563"/>
          </a:xfrm>
        </p:spPr>
        <p:txBody>
          <a:bodyPr>
            <a:noAutofit/>
          </a:bodyPr>
          <a:lstStyle/>
          <a:p>
            <a:r>
              <a:rPr lang="fr-CA" sz="4800" b="1" dirty="0" smtClean="0"/>
              <a:t>PARTIE 3 – </a:t>
            </a:r>
            <a:br>
              <a:rPr lang="fr-CA" sz="4800" b="1" dirty="0" smtClean="0"/>
            </a:br>
            <a:r>
              <a:rPr lang="fr-CA" sz="4800" b="1" dirty="0" smtClean="0"/>
              <a:t>La longue route vers le rétablissement</a:t>
            </a:r>
            <a:endParaRPr lang="fr-CA" sz="4800" b="1" dirty="0"/>
          </a:p>
        </p:txBody>
      </p:sp>
    </p:spTree>
    <p:extLst>
      <p:ext uri="{BB962C8B-B14F-4D97-AF65-F5344CB8AC3E}">
        <p14:creationId xmlns:p14="http://schemas.microsoft.com/office/powerpoint/2010/main" val="99586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0" y="1196753"/>
            <a:ext cx="9144000" cy="5308822"/>
          </a:xfrm>
        </p:spPr>
      </p:pic>
      <p:sp>
        <p:nvSpPr>
          <p:cNvPr id="2" name="Rectangle 1"/>
          <p:cNvSpPr/>
          <p:nvPr/>
        </p:nvSpPr>
        <p:spPr>
          <a:xfrm>
            <a:off x="4407621" y="184449"/>
            <a:ext cx="29968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4800" b="1" dirty="0" smtClean="0"/>
              <a:t>LA RÉALITÉ</a:t>
            </a:r>
            <a:endParaRPr lang="fr-CA" sz="4800" b="1" dirty="0"/>
          </a:p>
        </p:txBody>
      </p:sp>
    </p:spTree>
    <p:extLst>
      <p:ext uri="{BB962C8B-B14F-4D97-AF65-F5344CB8AC3E}">
        <p14:creationId xmlns:p14="http://schemas.microsoft.com/office/powerpoint/2010/main" val="150075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W:\Isabelle Gagnon\Photos chantier\Mission 2\Format web\Prolongement rue Papineau 26-09_we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404814"/>
            <a:ext cx="9126538" cy="606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187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smtClean="0"/>
          </a:p>
        </p:txBody>
      </p:sp>
      <p:pic>
        <p:nvPicPr>
          <p:cNvPr id="79874" name="Picture 2" descr="W:\Isabelle Gagnon\Photos chantier\Mission 2\Format web\Bassin de rétention stationnement centre-ville 26-09_we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4" y="404813"/>
            <a:ext cx="9120187" cy="605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3001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7600" y="2435225"/>
            <a:ext cx="10515600" cy="1325563"/>
          </a:xfrm>
        </p:spPr>
        <p:txBody>
          <a:bodyPr>
            <a:normAutofit/>
          </a:bodyPr>
          <a:lstStyle/>
          <a:p>
            <a:r>
              <a:rPr lang="fr-CA" sz="4800" b="1" dirty="0" smtClean="0"/>
              <a:t>PART 1 – A few </a:t>
            </a:r>
            <a:r>
              <a:rPr lang="fr-CA" sz="4800" b="1" dirty="0" err="1" smtClean="0"/>
              <a:t>facts</a:t>
            </a:r>
            <a:r>
              <a:rPr lang="fr-CA" sz="4800" b="1" dirty="0" smtClean="0"/>
              <a:t> on Lac-Mégantic</a:t>
            </a:r>
            <a:endParaRPr lang="fr-CA" sz="48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025900" y="1952625"/>
            <a:ext cx="5181600" cy="4351338"/>
          </a:xfrm>
        </p:spPr>
        <p:txBody>
          <a:bodyPr/>
          <a:lstStyle/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0457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1891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fr-CA" sz="4800" b="1" dirty="0" smtClean="0"/>
              <a:t>AVEC LA RÉALITÉ VIENNENT LES DÉCISIONS DIFFICILES</a:t>
            </a:r>
            <a:r>
              <a:rPr lang="fr-CA" sz="4800" b="1" dirty="0" smtClean="0"/>
              <a:t/>
            </a:r>
            <a:br>
              <a:rPr lang="fr-CA" sz="4800" b="1" dirty="0" smtClean="0"/>
            </a:br>
            <a:r>
              <a:rPr lang="fr-CA" sz="4800" b="1" dirty="0" smtClean="0"/>
              <a:t/>
            </a:r>
            <a:br>
              <a:rPr lang="fr-CA" sz="4800" b="1" dirty="0" smtClean="0"/>
            </a:br>
            <a:r>
              <a:rPr lang="fr-CA" sz="4800" b="1" dirty="0"/>
              <a:t/>
            </a:r>
            <a:br>
              <a:rPr lang="fr-CA" sz="4800" b="1" dirty="0"/>
            </a:br>
            <a:r>
              <a:rPr lang="fr-CA" sz="4800" b="1" dirty="0" smtClean="0"/>
              <a:t>PRENDRE CES DÉCISIONS POUR LE BIEN DE LA COLLECTIVITÉ</a:t>
            </a:r>
            <a:endParaRPr lang="fr-CA" sz="4800" b="1" dirty="0"/>
          </a:p>
        </p:txBody>
      </p:sp>
    </p:spTree>
    <p:extLst>
      <p:ext uri="{BB962C8B-B14F-4D97-AF65-F5344CB8AC3E}">
        <p14:creationId xmlns:p14="http://schemas.microsoft.com/office/powerpoint/2010/main" val="2458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 smtClean="0"/>
              <a:t>DÉCISION DIFFICILE 1</a:t>
            </a:r>
            <a:r>
              <a:rPr lang="fr-CA" b="1" dirty="0" smtClean="0"/>
              <a:t> - ZONAGE</a:t>
            </a:r>
            <a:endParaRPr lang="fr-CA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grpSp>
        <p:nvGrpSpPr>
          <p:cNvPr id="4" name="Grouper 1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1631504" y="1589192"/>
            <a:ext cx="8820472" cy="5112568"/>
            <a:chOff x="994472" y="474133"/>
            <a:chExt cx="7290522" cy="5063067"/>
          </a:xfrm>
        </p:grpSpPr>
        <p:pic>
          <p:nvPicPr>
            <p:cNvPr id="5" name="Image 4" descr="31.jpg"/>
            <p:cNvPicPr>
              <a:picLocks noChangeAspect="1"/>
            </p:cNvPicPr>
            <p:nvPr/>
          </p:nvPicPr>
          <p:blipFill rotWithShape="1">
            <a:blip r:embed="rId4"/>
            <a:srcRect t="9753" b="16420"/>
            <a:stretch/>
          </p:blipFill>
          <p:spPr>
            <a:xfrm>
              <a:off x="994472" y="474133"/>
              <a:ext cx="7290522" cy="506306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6" name="ZoneTexte 5"/>
            <p:cNvSpPr txBox="1"/>
            <p:nvPr/>
          </p:nvSpPr>
          <p:spPr>
            <a:xfrm>
              <a:off x="1392977" y="2670239"/>
              <a:ext cx="2171563" cy="45719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fr-FR" sz="1200" dirty="0"/>
                <a:t>Centre-ville </a:t>
              </a:r>
            </a:p>
            <a:p>
              <a:pPr algn="ctr">
                <a:defRPr/>
              </a:pPr>
              <a:r>
                <a:rPr lang="fr-FR" sz="1200" dirty="0"/>
                <a:t>historique</a:t>
              </a:r>
              <a:endParaRPr lang="fr-FR" sz="1200" dirty="0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5795782" y="2792596"/>
              <a:ext cx="2489212" cy="45719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fr-FR" sz="1200" dirty="0"/>
                <a:t>Nouveaux secteurs</a:t>
              </a:r>
            </a:p>
            <a:p>
              <a:pPr algn="ctr">
                <a:defRPr/>
              </a:pPr>
              <a:r>
                <a:rPr lang="fr-FR" sz="1200" dirty="0"/>
                <a:t>commerciaux</a:t>
              </a:r>
              <a:endParaRPr lang="fr-FR" sz="1200" dirty="0"/>
            </a:p>
          </p:txBody>
        </p:sp>
        <p:cxnSp>
          <p:nvCxnSpPr>
            <p:cNvPr id="8" name="Connecteur droit 7"/>
            <p:cNvCxnSpPr/>
            <p:nvPr/>
          </p:nvCxnSpPr>
          <p:spPr>
            <a:xfrm>
              <a:off x="5795782" y="2269413"/>
              <a:ext cx="596795" cy="523184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flipH="1">
              <a:off x="6074928" y="3438137"/>
              <a:ext cx="342676" cy="748911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0" name="Connecteur droit 9"/>
            <p:cNvCxnSpPr>
              <a:stCxn id="6" idx="3"/>
            </p:cNvCxnSpPr>
            <p:nvPr/>
          </p:nvCxnSpPr>
          <p:spPr>
            <a:xfrm flipV="1">
              <a:off x="3564540" y="2794706"/>
              <a:ext cx="621821" cy="104131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</p:spTree>
    <p:extLst>
      <p:ext uri="{BB962C8B-B14F-4D97-AF65-F5344CB8AC3E}">
        <p14:creationId xmlns:p14="http://schemas.microsoft.com/office/powerpoint/2010/main" val="2829966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b="1" dirty="0" smtClean="0"/>
              <a:t>DECISION DIFFICILE</a:t>
            </a:r>
            <a:r>
              <a:rPr lang="fr-CA" b="1" dirty="0" smtClean="0"/>
              <a:t> 2 - EXPROPRIATIONS</a:t>
            </a:r>
            <a:endParaRPr lang="fr-CA" b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grpSp>
        <p:nvGrpSpPr>
          <p:cNvPr id="8" name="Grouper 1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1631504" y="1589192"/>
            <a:ext cx="8820472" cy="5112568"/>
            <a:chOff x="994472" y="474133"/>
            <a:chExt cx="7290522" cy="5063067"/>
          </a:xfrm>
        </p:grpSpPr>
        <p:pic>
          <p:nvPicPr>
            <p:cNvPr id="9" name="Image 8" descr="31.jpg"/>
            <p:cNvPicPr>
              <a:picLocks noChangeAspect="1"/>
            </p:cNvPicPr>
            <p:nvPr/>
          </p:nvPicPr>
          <p:blipFill rotWithShape="1">
            <a:blip r:embed="rId4"/>
            <a:srcRect t="9753" b="16420"/>
            <a:stretch/>
          </p:blipFill>
          <p:spPr>
            <a:xfrm>
              <a:off x="994472" y="474133"/>
              <a:ext cx="7290522" cy="506306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10" name="ZoneTexte 9"/>
            <p:cNvSpPr txBox="1"/>
            <p:nvPr/>
          </p:nvSpPr>
          <p:spPr>
            <a:xfrm>
              <a:off x="1392977" y="2670239"/>
              <a:ext cx="2171563" cy="45719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fr-FR" sz="1200" dirty="0"/>
                <a:t>Centre-ville </a:t>
              </a:r>
            </a:p>
            <a:p>
              <a:pPr algn="ctr">
                <a:defRPr/>
              </a:pPr>
              <a:r>
                <a:rPr lang="fr-FR" sz="1200" dirty="0"/>
                <a:t>historique</a:t>
              </a:r>
              <a:endParaRPr lang="fr-FR" sz="1200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5795782" y="2792596"/>
              <a:ext cx="2489212" cy="45719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fr-FR" sz="1200" dirty="0"/>
                <a:t>Nouveaux secteurs</a:t>
              </a:r>
            </a:p>
            <a:p>
              <a:pPr algn="ctr">
                <a:defRPr/>
              </a:pPr>
              <a:r>
                <a:rPr lang="fr-FR" sz="1200" dirty="0"/>
                <a:t>commerciaux</a:t>
              </a:r>
              <a:endParaRPr lang="fr-FR" sz="1200" dirty="0"/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5795782" y="2269413"/>
              <a:ext cx="596795" cy="523184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flipH="1">
              <a:off x="6074928" y="3438137"/>
              <a:ext cx="342676" cy="748911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4" name="Connecteur droit 13"/>
            <p:cNvCxnSpPr>
              <a:stCxn id="10" idx="3"/>
            </p:cNvCxnSpPr>
            <p:nvPr/>
          </p:nvCxnSpPr>
          <p:spPr>
            <a:xfrm flipV="1">
              <a:off x="3564540" y="2794706"/>
              <a:ext cx="621821" cy="104131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</p:spTree>
    <p:extLst>
      <p:ext uri="{BB962C8B-B14F-4D97-AF65-F5344CB8AC3E}">
        <p14:creationId xmlns:p14="http://schemas.microsoft.com/office/powerpoint/2010/main" val="1822410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5520" y="260648"/>
            <a:ext cx="8579296" cy="1143000"/>
          </a:xfrm>
        </p:spPr>
        <p:txBody>
          <a:bodyPr>
            <a:normAutofit/>
          </a:bodyPr>
          <a:lstStyle/>
          <a:p>
            <a:r>
              <a:rPr lang="fr-CA" b="1" dirty="0" smtClean="0"/>
              <a:t>DECISION DIFFICILE</a:t>
            </a:r>
            <a:r>
              <a:rPr lang="fr-CA" b="1" dirty="0" smtClean="0"/>
              <a:t> 3 - DEMOLITION</a:t>
            </a:r>
            <a:endParaRPr lang="fr-CA" b="1" dirty="0"/>
          </a:p>
        </p:txBody>
      </p:sp>
      <p:pic>
        <p:nvPicPr>
          <p:cNvPr id="4" name="Image 1" descr="20130708-163228"/>
          <p:cNvPicPr>
            <a:picLocks noGrp="1" noChangeAspect="1"/>
          </p:cNvPicPr>
          <p:nvPr isPhoto="1">
            <p:ph idx="1"/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628801"/>
            <a:ext cx="8670336" cy="48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77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Photos Afghanistan\071219-NU-RCS-BB07_0003_B_022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00" y="2135509"/>
            <a:ext cx="4737100" cy="472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DCIM\129CANON\IMG_29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1" y="2688774"/>
            <a:ext cx="5067299" cy="416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738447" y="66438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CA" b="1" dirty="0" smtClean="0"/>
              <a:t>LA SEULE FACON D’Y ARRIVER:</a:t>
            </a:r>
            <a:br>
              <a:rPr lang="fr-CA" b="1" dirty="0" smtClean="0"/>
            </a:br>
            <a:r>
              <a:rPr lang="fr-CA" b="1" dirty="0" smtClean="0"/>
              <a:t/>
            </a:r>
            <a:br>
              <a:rPr lang="fr-CA" b="1" dirty="0" smtClean="0"/>
            </a:br>
            <a:r>
              <a:rPr lang="fr-CA" b="1" dirty="0" smtClean="0"/>
              <a:t>              LEADERSHIP RÉSILIENT</a:t>
            </a:r>
            <a:endParaRPr lang="fr-CA" b="1" dirty="0"/>
          </a:p>
        </p:txBody>
      </p:sp>
    </p:spTree>
    <p:extLst>
      <p:ext uri="{BB962C8B-B14F-4D97-AF65-F5344CB8AC3E}">
        <p14:creationId xmlns:p14="http://schemas.microsoft.com/office/powerpoint/2010/main" val="115233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4826" y="2925446"/>
            <a:ext cx="10515600" cy="948286"/>
          </a:xfrm>
        </p:spPr>
        <p:txBody>
          <a:bodyPr>
            <a:normAutofit fontScale="90000"/>
          </a:bodyPr>
          <a:lstStyle/>
          <a:p>
            <a:r>
              <a:rPr lang="fr-CA" b="1" dirty="0" smtClean="0"/>
              <a:t>Mais qu’est-ce que le Leadership résilient?</a:t>
            </a:r>
            <a:br>
              <a:rPr lang="fr-CA" b="1" dirty="0" smtClean="0"/>
            </a:br>
            <a:r>
              <a:rPr lang="fr-CA" b="1" dirty="0" smtClean="0"/>
              <a:t/>
            </a:r>
            <a:br>
              <a:rPr lang="fr-CA" b="1" dirty="0" smtClean="0"/>
            </a:br>
            <a:r>
              <a:rPr lang="fr-CA" b="1" dirty="0" smtClean="0"/>
              <a:t>Retour aux bases:</a:t>
            </a:r>
            <a:br>
              <a:rPr lang="fr-CA" b="1" dirty="0" smtClean="0"/>
            </a:br>
            <a:r>
              <a:rPr lang="fr-CA" b="1" dirty="0"/>
              <a:t/>
            </a:r>
            <a:br>
              <a:rPr lang="fr-CA" b="1" dirty="0"/>
            </a:br>
            <a:r>
              <a:rPr lang="fr-CA" b="1" dirty="0" smtClean="0"/>
              <a:t>Soyez compétent</a:t>
            </a:r>
            <a:br>
              <a:rPr lang="fr-CA" b="1" dirty="0" smtClean="0"/>
            </a:br>
            <a:r>
              <a:rPr lang="fr-CA" b="1" dirty="0" smtClean="0"/>
              <a:t>Croyez en la vision et implantez la malgré….</a:t>
            </a:r>
            <a:br>
              <a:rPr lang="fr-CA" b="1" dirty="0" smtClean="0"/>
            </a:br>
            <a:r>
              <a:rPr lang="fr-CA" b="1" dirty="0" smtClean="0"/>
              <a:t>Surtout, soyez authentique</a:t>
            </a:r>
            <a:r>
              <a:rPr lang="fr-CA" b="1" dirty="0"/>
              <a:t/>
            </a:r>
            <a:br>
              <a:rPr lang="fr-CA" b="1" dirty="0"/>
            </a:br>
            <a:endParaRPr lang="fr-CA" b="1" dirty="0"/>
          </a:p>
        </p:txBody>
      </p:sp>
    </p:spTree>
    <p:extLst>
      <p:ext uri="{BB962C8B-B14F-4D97-AF65-F5344CB8AC3E}">
        <p14:creationId xmlns:p14="http://schemas.microsoft.com/office/powerpoint/2010/main" val="232054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égantic Charrette 0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216" y="188640"/>
            <a:ext cx="8807272" cy="660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9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hoto 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12407" r="22778" b="27408"/>
          <a:stretch/>
        </p:blipFill>
        <p:spPr>
          <a:xfrm>
            <a:off x="1480572" y="260648"/>
            <a:ext cx="9187428" cy="633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66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50638" y="2435225"/>
            <a:ext cx="10515600" cy="1325563"/>
          </a:xfrm>
        </p:spPr>
        <p:txBody>
          <a:bodyPr>
            <a:normAutofit/>
          </a:bodyPr>
          <a:lstStyle/>
          <a:p>
            <a:r>
              <a:rPr lang="fr-CA" sz="4800" b="1" dirty="0" smtClean="0"/>
              <a:t>LAC-MÉGANTIC MAINTENANT</a:t>
            </a:r>
            <a:endParaRPr lang="fr-CA" sz="4800" b="1" dirty="0"/>
          </a:p>
        </p:txBody>
      </p:sp>
    </p:spTree>
    <p:extLst>
      <p:ext uri="{BB962C8B-B14F-4D97-AF65-F5344CB8AC3E}">
        <p14:creationId xmlns:p14="http://schemas.microsoft.com/office/powerpoint/2010/main" val="328177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ndum\AppData\Local\Microsoft\Windows\Temporary Internet Files\Content.Outlook\W5ZAF86V\Sans tit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6" y="188640"/>
            <a:ext cx="8743545" cy="584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6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4227" y="238559"/>
            <a:ext cx="9239446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3365500" y="5549901"/>
            <a:ext cx="52578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3600" b="1" dirty="0">
                <a:solidFill>
                  <a:srgbClr val="F50202"/>
                </a:solidFill>
              </a:rPr>
              <a:t>Lac-Mégantic, </a:t>
            </a:r>
            <a:r>
              <a:rPr lang="fr-CA" sz="3600" b="1" dirty="0" err="1">
                <a:solidFill>
                  <a:srgbClr val="F50202"/>
                </a:solidFill>
              </a:rPr>
              <a:t>Qc</a:t>
            </a:r>
            <a:r>
              <a:rPr lang="fr-CA" sz="3600" b="1" dirty="0">
                <a:solidFill>
                  <a:srgbClr val="F50202"/>
                </a:solidFill>
              </a:rPr>
              <a:t>, Canada</a:t>
            </a:r>
          </a:p>
        </p:txBody>
      </p: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6383339" y="3357564"/>
            <a:ext cx="115252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CA" sz="1200" dirty="0">
                <a:solidFill>
                  <a:srgbClr val="FF0000"/>
                </a:solidFill>
                <a:latin typeface="Calibri" pitchFamily="34" charset="0"/>
              </a:rPr>
              <a:t>Lac-Mégantic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3935414" y="3500438"/>
            <a:ext cx="2447925" cy="2159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6024564" y="1989138"/>
            <a:ext cx="358775" cy="15113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endCxn id="8" idx="1"/>
          </p:cNvCxnSpPr>
          <p:nvPr/>
        </p:nvCxnSpPr>
        <p:spPr>
          <a:xfrm flipH="1" flipV="1">
            <a:off x="6383339" y="3500439"/>
            <a:ext cx="1944687" cy="115252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ln>
            <a:solidFill>
              <a:srgbClr val="FF0202"/>
            </a:solidFill>
          </a:ln>
        </p:spPr>
        <p:txBody>
          <a:bodyPr/>
          <a:lstStyle/>
          <a:p>
            <a:endParaRPr lang="fr-CA" sz="1400" dirty="0"/>
          </a:p>
          <a:p>
            <a:endParaRPr lang="fr-CA" sz="1400" dirty="0"/>
          </a:p>
        </p:txBody>
      </p:sp>
    </p:spTree>
    <p:extLst>
      <p:ext uri="{BB962C8B-B14F-4D97-AF65-F5344CB8AC3E}">
        <p14:creationId xmlns:p14="http://schemas.microsoft.com/office/powerpoint/2010/main" val="20332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COMMUNICATIONS\Photos\tour du centre-ville départ Marche du Vent\DSC_02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88641"/>
            <a:ext cx="8827594" cy="590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28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82900" y="2435225"/>
            <a:ext cx="10515600" cy="1325563"/>
          </a:xfrm>
        </p:spPr>
        <p:txBody>
          <a:bodyPr>
            <a:normAutofit/>
          </a:bodyPr>
          <a:lstStyle/>
          <a:p>
            <a:endParaRPr lang="fr-CA" sz="48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" y="166116"/>
            <a:ext cx="12024360" cy="652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3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46500" y="2549525"/>
            <a:ext cx="10515600" cy="1325563"/>
          </a:xfrm>
        </p:spPr>
        <p:txBody>
          <a:bodyPr>
            <a:normAutofit/>
          </a:bodyPr>
          <a:lstStyle/>
          <a:p>
            <a:r>
              <a:rPr lang="fr-CA" sz="4800" b="1" dirty="0" smtClean="0"/>
              <a:t>QUESTIONS?</a:t>
            </a:r>
            <a:endParaRPr lang="fr-CA" sz="4800" b="1" dirty="0"/>
          </a:p>
        </p:txBody>
      </p:sp>
    </p:spTree>
    <p:extLst>
      <p:ext uri="{BB962C8B-B14F-4D97-AF65-F5344CB8AC3E}">
        <p14:creationId xmlns:p14="http://schemas.microsoft.com/office/powerpoint/2010/main" val="75578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_DSC556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64704"/>
            <a:ext cx="9144000" cy="59046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290700" y="5751969"/>
            <a:ext cx="13773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Photo : Claude Grenier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3898525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X:\150211_v04hp_observatoire-megantic-lune_sn6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496"/>
            <a:ext cx="9143999" cy="51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01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7600" y="2435225"/>
            <a:ext cx="10515600" cy="1325563"/>
          </a:xfrm>
        </p:spPr>
        <p:txBody>
          <a:bodyPr>
            <a:normAutofit/>
          </a:bodyPr>
          <a:lstStyle/>
          <a:p>
            <a:r>
              <a:rPr lang="fr-CA" sz="4800" b="1" dirty="0" smtClean="0"/>
              <a:t>PARTIE 1 – Quelques faits sur la tragédie</a:t>
            </a:r>
            <a:endParaRPr lang="fr-CA" sz="48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025900" y="1952625"/>
            <a:ext cx="5181600" cy="4351338"/>
          </a:xfrm>
        </p:spPr>
        <p:txBody>
          <a:bodyPr/>
          <a:lstStyle/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788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 1" descr="2013-07-06 00-38-05"/>
          <p:cNvPicPr>
            <a:picLocks noGrp="1" noChangeAspect="1"/>
          </p:cNvPicPr>
          <p:nvPr isPhoto="1"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90" y="381000"/>
            <a:ext cx="87852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2400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4" name="Espace réservé du contenu 3" descr="1004619_10151473435641638_1507165309_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57577"/>
            <a:ext cx="7848872" cy="630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7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 l="5953" r="10710"/>
          <a:stretch>
            <a:fillRect/>
          </a:stretch>
        </p:blipFill>
        <p:spPr bwMode="auto">
          <a:xfrm>
            <a:off x="1774825" y="160868"/>
            <a:ext cx="8497888" cy="6244167"/>
          </a:xfrm>
          <a:prstGeom prst="rect">
            <a:avLst/>
          </a:prstGeom>
          <a:ln w="25400" cmpd="sng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56896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1181</Words>
  <Application>Microsoft Office PowerPoint</Application>
  <PresentationFormat>Grand écran</PresentationFormat>
  <Paragraphs>174</Paragraphs>
  <Slides>32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Wingdings</vt:lpstr>
      <vt:lpstr>Thème Office</vt:lpstr>
      <vt:lpstr>Lac-Mégantic Le AVANT et le MAINTENANT…  …et tout ce qu’il y a entre les deux!</vt:lpstr>
      <vt:lpstr>PART 1 – A few facts on Lac-Mégantic</vt:lpstr>
      <vt:lpstr>Présentation PowerPoint</vt:lpstr>
      <vt:lpstr>Présentation PowerPoint</vt:lpstr>
      <vt:lpstr>Présentation PowerPoint</vt:lpstr>
      <vt:lpstr>PARTIE 1 – Quelques faits sur la tragédie</vt:lpstr>
      <vt:lpstr>Présentation PowerPoint</vt:lpstr>
      <vt:lpstr>Présentation PowerPoint</vt:lpstr>
      <vt:lpstr>Présentation PowerPoint</vt:lpstr>
      <vt:lpstr>Présentation PowerPoint</vt:lpstr>
      <vt:lpstr>PARTIE 2 – La Réponse</vt:lpstr>
      <vt:lpstr>Présentation PowerPoint</vt:lpstr>
      <vt:lpstr>Présentation PowerPoint</vt:lpstr>
      <vt:lpstr>Présentation PowerPoint</vt:lpstr>
      <vt:lpstr>Présentation PowerPoint</vt:lpstr>
      <vt:lpstr>PARTIE 3 –  La longue route vers le rétablissement</vt:lpstr>
      <vt:lpstr>Présentation PowerPoint</vt:lpstr>
      <vt:lpstr>Présentation PowerPoint</vt:lpstr>
      <vt:lpstr>Présentation PowerPoint</vt:lpstr>
      <vt:lpstr>AVEC LA RÉALITÉ VIENNENT LES DÉCISIONS DIFFICILES   PRENDRE CES DÉCISIONS POUR LE BIEN DE LA COLLECTIVITÉ</vt:lpstr>
      <vt:lpstr>DÉCISION DIFFICILE 1 - ZONAGE</vt:lpstr>
      <vt:lpstr>DECISION DIFFICILE 2 - EXPROPRIATIONS</vt:lpstr>
      <vt:lpstr>DECISION DIFFICILE 3 - DEMOLITION</vt:lpstr>
      <vt:lpstr>LA SEULE FACON D’Y ARRIVER:                LEADERSHIP RÉSILIENT</vt:lpstr>
      <vt:lpstr>Mais qu’est-ce que le Leadership résilient?  Retour aux bases:  Soyez compétent Croyez en la vision et implantez la malgré…. Surtout, soyez authentique </vt:lpstr>
      <vt:lpstr>Présentation PowerPoint</vt:lpstr>
      <vt:lpstr>Présentation PowerPoint</vt:lpstr>
      <vt:lpstr>LAC-MÉGANTIC MAINTENANT</vt:lpstr>
      <vt:lpstr>Présentation PowerPoint</vt:lpstr>
      <vt:lpstr>Présentation PowerPoint</vt:lpstr>
      <vt:lpstr>Présentation PowerPoint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Lac-Mégantic The THEN and NOW…  …and everything in between!</dc:title>
  <dc:creator>Marie-Claude Arguin</dc:creator>
  <cp:lastModifiedBy>Marie-Claude Arguin</cp:lastModifiedBy>
  <cp:revision>9</cp:revision>
  <dcterms:created xsi:type="dcterms:W3CDTF">2019-05-24T14:18:13Z</dcterms:created>
  <dcterms:modified xsi:type="dcterms:W3CDTF">2019-05-24T15:19:47Z</dcterms:modified>
</cp:coreProperties>
</file>